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4"/>
  </p:sldMasterIdLst>
  <p:notesMasterIdLst>
    <p:notesMasterId r:id="rId8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5" r:id="rId51"/>
    <p:sldId id="306" r:id="rId52"/>
    <p:sldId id="337" r:id="rId53"/>
    <p:sldId id="338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9" r:id="rId65"/>
    <p:sldId id="317" r:id="rId66"/>
    <p:sldId id="318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3B573F-8DC2-985F-AF9C-9DF36212A16F}" v="8" dt="2024-04-05T05:54:21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microsoft.com/office/2016/11/relationships/changesInfo" Target="changesInfos/changesInfo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anure Shilpa Shivkumar" userId="S::dhanures0048@ascn.sies.edu.in::3bbd70b0-8fba-45f4-b74b-cb9a01e5aa2a" providerId="AD" clId="Web-{CD3FE02F-4008-43C8-ADE7-B030C803A965}"/>
    <pc:docChg chg="modSld">
      <pc:chgData name="Dhanure Shilpa Shivkumar" userId="S::dhanures0048@ascn.sies.edu.in::3bbd70b0-8fba-45f4-b74b-cb9a01e5aa2a" providerId="AD" clId="Web-{CD3FE02F-4008-43C8-ADE7-B030C803A965}" dt="2023-05-12T16:38:11" v="4" actId="1076"/>
      <pc:docMkLst>
        <pc:docMk/>
      </pc:docMkLst>
      <pc:sldChg chg="modSp">
        <pc:chgData name="Dhanure Shilpa Shivkumar" userId="S::dhanures0048@ascn.sies.edu.in::3bbd70b0-8fba-45f4-b74b-cb9a01e5aa2a" providerId="AD" clId="Web-{CD3FE02F-4008-43C8-ADE7-B030C803A965}" dt="2023-05-12T16:37:44.484" v="3" actId="20577"/>
        <pc:sldMkLst>
          <pc:docMk/>
          <pc:sldMk cId="0" sldId="258"/>
        </pc:sldMkLst>
        <pc:spChg chg="mod">
          <ac:chgData name="Dhanure Shilpa Shivkumar" userId="S::dhanures0048@ascn.sies.edu.in::3bbd70b0-8fba-45f4-b74b-cb9a01e5aa2a" providerId="AD" clId="Web-{CD3FE02F-4008-43C8-ADE7-B030C803A965}" dt="2023-05-12T16:37:44.484" v="3" actId="20577"/>
          <ac:spMkLst>
            <pc:docMk/>
            <pc:sldMk cId="0" sldId="258"/>
            <ac:spMk id="2" creationId="{00000000-0000-0000-0000-000000000000}"/>
          </ac:spMkLst>
        </pc:spChg>
        <pc:spChg chg="mod">
          <ac:chgData name="Dhanure Shilpa Shivkumar" userId="S::dhanures0048@ascn.sies.edu.in::3bbd70b0-8fba-45f4-b74b-cb9a01e5aa2a" providerId="AD" clId="Web-{CD3FE02F-4008-43C8-ADE7-B030C803A965}" dt="2023-05-12T16:36:51.795" v="1" actId="1076"/>
          <ac:spMkLst>
            <pc:docMk/>
            <pc:sldMk cId="0" sldId="258"/>
            <ac:spMk id="3" creationId="{00000000-0000-0000-0000-000000000000}"/>
          </ac:spMkLst>
        </pc:spChg>
      </pc:sldChg>
      <pc:sldChg chg="modSp">
        <pc:chgData name="Dhanure Shilpa Shivkumar" userId="S::dhanures0048@ascn.sies.edu.in::3bbd70b0-8fba-45f4-b74b-cb9a01e5aa2a" providerId="AD" clId="Web-{CD3FE02F-4008-43C8-ADE7-B030C803A965}" dt="2023-05-12T16:38:11" v="4" actId="1076"/>
        <pc:sldMkLst>
          <pc:docMk/>
          <pc:sldMk cId="0" sldId="259"/>
        </pc:sldMkLst>
        <pc:picChg chg="mod">
          <ac:chgData name="Dhanure Shilpa Shivkumar" userId="S::dhanures0048@ascn.sies.edu.in::3bbd70b0-8fba-45f4-b74b-cb9a01e5aa2a" providerId="AD" clId="Web-{CD3FE02F-4008-43C8-ADE7-B030C803A965}" dt="2023-05-12T16:38:11" v="4" actId="1076"/>
          <ac:picMkLst>
            <pc:docMk/>
            <pc:sldMk cId="0" sldId="259"/>
            <ac:picMk id="2050" creationId="{00000000-0000-0000-0000-000000000000}"/>
          </ac:picMkLst>
        </pc:picChg>
      </pc:sldChg>
    </pc:docChg>
  </pc:docChgLst>
  <pc:docChgLst>
    <pc:chgData name="Dhanure Shilpa Shivkumar" userId="S::dhanures0048@ascn.sies.edu.in::3bbd70b0-8fba-45f4-b74b-cb9a01e5aa2a" providerId="AD" clId="Web-{54A9B1E2-A0A9-48BE-970E-A0627FD971BD}"/>
    <pc:docChg chg="modSld">
      <pc:chgData name="Dhanure Shilpa Shivkumar" userId="S::dhanures0048@ascn.sies.edu.in::3bbd70b0-8fba-45f4-b74b-cb9a01e5aa2a" providerId="AD" clId="Web-{54A9B1E2-A0A9-48BE-970E-A0627FD971BD}" dt="2023-05-12T18:27:36.067" v="1"/>
      <pc:docMkLst>
        <pc:docMk/>
      </pc:docMkLst>
      <pc:sldChg chg="modSp">
        <pc:chgData name="Dhanure Shilpa Shivkumar" userId="S::dhanures0048@ascn.sies.edu.in::3bbd70b0-8fba-45f4-b74b-cb9a01e5aa2a" providerId="AD" clId="Web-{54A9B1E2-A0A9-48BE-970E-A0627FD971BD}" dt="2023-05-12T18:27:36.067" v="1"/>
        <pc:sldMkLst>
          <pc:docMk/>
          <pc:sldMk cId="0" sldId="266"/>
        </pc:sldMkLst>
        <pc:spChg chg="mod">
          <ac:chgData name="Dhanure Shilpa Shivkumar" userId="S::dhanures0048@ascn.sies.edu.in::3bbd70b0-8fba-45f4-b74b-cb9a01e5aa2a" providerId="AD" clId="Web-{54A9B1E2-A0A9-48BE-970E-A0627FD971BD}" dt="2023-05-12T18:27:36.067" v="1"/>
          <ac:spMkLst>
            <pc:docMk/>
            <pc:sldMk cId="0" sldId="266"/>
            <ac:spMk id="2" creationId="{00000000-0000-0000-0000-000000000000}"/>
          </ac:spMkLst>
        </pc:spChg>
      </pc:sldChg>
    </pc:docChg>
  </pc:docChgLst>
  <pc:docChgLst>
    <pc:chgData name="22231 BAVADEKAR ROHIT DHANAJI" userId="S::rohitdb22231@ascn.sies.edu.in::9a627b6c-72f7-4ec0-874c-ffbfe7c5d7b6" providerId="AD" clId="Web-{C13B573F-8DC2-985F-AF9C-9DF36212A16F}"/>
    <pc:docChg chg="addSld sldOrd">
      <pc:chgData name="22231 BAVADEKAR ROHIT DHANAJI" userId="S::rohitdb22231@ascn.sies.edu.in::9a627b6c-72f7-4ec0-874c-ffbfe7c5d7b6" providerId="AD" clId="Web-{C13B573F-8DC2-985F-AF9C-9DF36212A16F}" dt="2024-04-05T05:54:21.816" v="7"/>
      <pc:docMkLst>
        <pc:docMk/>
      </pc:docMkLst>
      <pc:sldChg chg="ord">
        <pc:chgData name="22231 BAVADEKAR ROHIT DHANAJI" userId="S::rohitdb22231@ascn.sies.edu.in::9a627b6c-72f7-4ec0-874c-ffbfe7c5d7b6" providerId="AD" clId="Web-{C13B573F-8DC2-985F-AF9C-9DF36212A16F}" dt="2024-04-05T05:02:49.180" v="5"/>
        <pc:sldMkLst>
          <pc:docMk/>
          <pc:sldMk cId="1996191219" sldId="319"/>
        </pc:sldMkLst>
      </pc:sldChg>
      <pc:sldChg chg="new">
        <pc:chgData name="22231 BAVADEKAR ROHIT DHANAJI" userId="S::rohitdb22231@ascn.sies.edu.in::9a627b6c-72f7-4ec0-874c-ffbfe7c5d7b6" providerId="AD" clId="Web-{C13B573F-8DC2-985F-AF9C-9DF36212A16F}" dt="2024-04-05T05:54:20.972" v="6"/>
        <pc:sldMkLst>
          <pc:docMk/>
          <pc:sldMk cId="3855838578" sldId="337"/>
        </pc:sldMkLst>
      </pc:sldChg>
      <pc:sldChg chg="new">
        <pc:chgData name="22231 BAVADEKAR ROHIT DHANAJI" userId="S::rohitdb22231@ascn.sies.edu.in::9a627b6c-72f7-4ec0-874c-ffbfe7c5d7b6" providerId="AD" clId="Web-{C13B573F-8DC2-985F-AF9C-9DF36212A16F}" dt="2024-04-05T05:54:21.816" v="7"/>
        <pc:sldMkLst>
          <pc:docMk/>
          <pc:sldMk cId="2705772234" sldId="338"/>
        </pc:sldMkLst>
      </pc:sldChg>
    </pc:docChg>
  </pc:docChgLst>
  <pc:docChgLst>
    <pc:chgData name="Panchal Shraddha" userId="S::panchals@ascn.sies.edu.in::b1d7dd16-bbb9-4c4e-937d-a467f12c5020" providerId="AD" clId="Web-{02D29312-2CE0-498A-9D9D-D18C2B306549}"/>
    <pc:docChg chg="modSld">
      <pc:chgData name="Panchal Shraddha" userId="S::panchals@ascn.sies.edu.in::b1d7dd16-bbb9-4c4e-937d-a467f12c5020" providerId="AD" clId="Web-{02D29312-2CE0-498A-9D9D-D18C2B306549}" dt="2023-04-29T04:18:07.450" v="5" actId="14100"/>
      <pc:docMkLst>
        <pc:docMk/>
      </pc:docMkLst>
      <pc:sldChg chg="modSp">
        <pc:chgData name="Panchal Shraddha" userId="S::panchals@ascn.sies.edu.in::b1d7dd16-bbb9-4c4e-937d-a467f12c5020" providerId="AD" clId="Web-{02D29312-2CE0-498A-9D9D-D18C2B306549}" dt="2023-04-29T04:17:38.386" v="2" actId="1076"/>
        <pc:sldMkLst>
          <pc:docMk/>
          <pc:sldMk cId="3016572515" sldId="306"/>
        </pc:sldMkLst>
        <pc:picChg chg="mod">
          <ac:chgData name="Panchal Shraddha" userId="S::panchals@ascn.sies.edu.in::b1d7dd16-bbb9-4c4e-937d-a467f12c5020" providerId="AD" clId="Web-{02D29312-2CE0-498A-9D9D-D18C2B306549}" dt="2023-04-29T04:17:38.386" v="2" actId="1076"/>
          <ac:picMkLst>
            <pc:docMk/>
            <pc:sldMk cId="3016572515" sldId="306"/>
            <ac:picMk id="8194" creationId="{00000000-0000-0000-0000-000000000000}"/>
          </ac:picMkLst>
        </pc:picChg>
      </pc:sldChg>
      <pc:sldChg chg="modSp">
        <pc:chgData name="Panchal Shraddha" userId="S::panchals@ascn.sies.edu.in::b1d7dd16-bbb9-4c4e-937d-a467f12c5020" providerId="AD" clId="Web-{02D29312-2CE0-498A-9D9D-D18C2B306549}" dt="2023-04-29T04:17:56.699" v="3" actId="14100"/>
        <pc:sldMkLst>
          <pc:docMk/>
          <pc:sldMk cId="3827635704" sldId="307"/>
        </pc:sldMkLst>
        <pc:picChg chg="mod">
          <ac:chgData name="Panchal Shraddha" userId="S::panchals@ascn.sies.edu.in::b1d7dd16-bbb9-4c4e-937d-a467f12c5020" providerId="AD" clId="Web-{02D29312-2CE0-498A-9D9D-D18C2B306549}" dt="2023-04-29T04:17:56.699" v="3" actId="14100"/>
          <ac:picMkLst>
            <pc:docMk/>
            <pc:sldMk cId="3827635704" sldId="307"/>
            <ac:picMk id="9218" creationId="{00000000-0000-0000-0000-000000000000}"/>
          </ac:picMkLst>
        </pc:picChg>
      </pc:sldChg>
      <pc:sldChg chg="modSp">
        <pc:chgData name="Panchal Shraddha" userId="S::panchals@ascn.sies.edu.in::b1d7dd16-bbb9-4c4e-937d-a467f12c5020" providerId="AD" clId="Web-{02D29312-2CE0-498A-9D9D-D18C2B306549}" dt="2023-04-29T04:18:07.450" v="5" actId="14100"/>
        <pc:sldMkLst>
          <pc:docMk/>
          <pc:sldMk cId="3297084839" sldId="313"/>
        </pc:sldMkLst>
        <pc:picChg chg="mod">
          <ac:chgData name="Panchal Shraddha" userId="S::panchals@ascn.sies.edu.in::b1d7dd16-bbb9-4c4e-937d-a467f12c5020" providerId="AD" clId="Web-{02D29312-2CE0-498A-9D9D-D18C2B306549}" dt="2023-04-29T04:18:07.450" v="5" actId="14100"/>
          <ac:picMkLst>
            <pc:docMk/>
            <pc:sldMk cId="3297084839" sldId="313"/>
            <ac:picMk id="1026" creationId="{00000000-0000-0000-0000-000000000000}"/>
          </ac:picMkLst>
        </pc:picChg>
      </pc:sldChg>
    </pc:docChg>
  </pc:docChgLst>
  <pc:docChgLst>
    <pc:chgData name="Dhanure Shilpa Shivkumar" userId="S::dhanures0048@ascn.sies.edu.in::3bbd70b0-8fba-45f4-b74b-cb9a01e5aa2a" providerId="AD" clId="Web-{8F458612-AC23-451A-90B3-4B4DFED71CB1}"/>
    <pc:docChg chg="modSld">
      <pc:chgData name="Dhanure Shilpa Shivkumar" userId="S::dhanures0048@ascn.sies.edu.in::3bbd70b0-8fba-45f4-b74b-cb9a01e5aa2a" providerId="AD" clId="Web-{8F458612-AC23-451A-90B3-4B4DFED71CB1}" dt="2023-05-24T04:57:00.730" v="0" actId="1076"/>
      <pc:docMkLst>
        <pc:docMk/>
      </pc:docMkLst>
      <pc:sldChg chg="modSp">
        <pc:chgData name="Dhanure Shilpa Shivkumar" userId="S::dhanures0048@ascn.sies.edu.in::3bbd70b0-8fba-45f4-b74b-cb9a01e5aa2a" providerId="AD" clId="Web-{8F458612-AC23-451A-90B3-4B4DFED71CB1}" dt="2023-05-24T04:57:00.730" v="0" actId="1076"/>
        <pc:sldMkLst>
          <pc:docMk/>
          <pc:sldMk cId="2772678847" sldId="283"/>
        </pc:sldMkLst>
        <pc:picChg chg="mod">
          <ac:chgData name="Dhanure Shilpa Shivkumar" userId="S::dhanures0048@ascn.sies.edu.in::3bbd70b0-8fba-45f4-b74b-cb9a01e5aa2a" providerId="AD" clId="Web-{8F458612-AC23-451A-90B3-4B4DFED71CB1}" dt="2023-05-24T04:57:00.730" v="0" actId="1076"/>
          <ac:picMkLst>
            <pc:docMk/>
            <pc:sldMk cId="2772678847" sldId="283"/>
            <ac:picMk id="4" creationId="{B5AB1DF0-C360-98DF-6456-03B83E4F6CA3}"/>
          </ac:picMkLst>
        </pc:picChg>
      </pc:sldChg>
    </pc:docChg>
  </pc:docChgLst>
  <pc:docChgLst>
    <pc:chgData name="Dhanure Shilpa Shivkumar" userId="S::dhanures0048@ascn.sies.edu.in::3bbd70b0-8fba-45f4-b74b-cb9a01e5aa2a" providerId="AD" clId="Web-{5ADC5742-5A0E-4167-9E45-3E6BB6E582E9}"/>
    <pc:docChg chg="modSld">
      <pc:chgData name="Dhanure Shilpa Shivkumar" userId="S::dhanures0048@ascn.sies.edu.in::3bbd70b0-8fba-45f4-b74b-cb9a01e5aa2a" providerId="AD" clId="Web-{5ADC5742-5A0E-4167-9E45-3E6BB6E582E9}" dt="2023-05-13T06:56:19.441" v="2" actId="1076"/>
      <pc:docMkLst>
        <pc:docMk/>
      </pc:docMkLst>
      <pc:sldChg chg="modSp">
        <pc:chgData name="Dhanure Shilpa Shivkumar" userId="S::dhanures0048@ascn.sies.edu.in::3bbd70b0-8fba-45f4-b74b-cb9a01e5aa2a" providerId="AD" clId="Web-{5ADC5742-5A0E-4167-9E45-3E6BB6E582E9}" dt="2023-05-13T06:56:19.441" v="2" actId="1076"/>
        <pc:sldMkLst>
          <pc:docMk/>
          <pc:sldMk cId="530615756" sldId="309"/>
        </pc:sldMkLst>
        <pc:picChg chg="mod">
          <ac:chgData name="Dhanure Shilpa Shivkumar" userId="S::dhanures0048@ascn.sies.edu.in::3bbd70b0-8fba-45f4-b74b-cb9a01e5aa2a" providerId="AD" clId="Web-{5ADC5742-5A0E-4167-9E45-3E6BB6E582E9}" dt="2023-05-13T06:34:40.986" v="0" actId="1076"/>
          <ac:picMkLst>
            <pc:docMk/>
            <pc:sldMk cId="530615756" sldId="309"/>
            <ac:picMk id="11267" creationId="{00000000-0000-0000-0000-000000000000}"/>
          </ac:picMkLst>
        </pc:picChg>
        <pc:picChg chg="mod">
          <ac:chgData name="Dhanure Shilpa Shivkumar" userId="S::dhanures0048@ascn.sies.edu.in::3bbd70b0-8fba-45f4-b74b-cb9a01e5aa2a" providerId="AD" clId="Web-{5ADC5742-5A0E-4167-9E45-3E6BB6E582E9}" dt="2023-05-13T06:56:19.441" v="2" actId="1076"/>
          <ac:picMkLst>
            <pc:docMk/>
            <pc:sldMk cId="530615756" sldId="309"/>
            <ac:picMk id="11268" creationId="{00000000-0000-0000-0000-000000000000}"/>
          </ac:picMkLst>
        </pc:picChg>
      </pc:sldChg>
      <pc:sldChg chg="modSp">
        <pc:chgData name="Dhanure Shilpa Shivkumar" userId="S::dhanures0048@ascn.sies.edu.in::3bbd70b0-8fba-45f4-b74b-cb9a01e5aa2a" providerId="AD" clId="Web-{5ADC5742-5A0E-4167-9E45-3E6BB6E582E9}" dt="2023-05-13T06:45:29.753" v="1" actId="1076"/>
        <pc:sldMkLst>
          <pc:docMk/>
          <pc:sldMk cId="3297084839" sldId="313"/>
        </pc:sldMkLst>
        <pc:picChg chg="mod">
          <ac:chgData name="Dhanure Shilpa Shivkumar" userId="S::dhanures0048@ascn.sies.edu.in::3bbd70b0-8fba-45f4-b74b-cb9a01e5aa2a" providerId="AD" clId="Web-{5ADC5742-5A0E-4167-9E45-3E6BB6E582E9}" dt="2023-05-13T06:45:29.753" v="1" actId="1076"/>
          <ac:picMkLst>
            <pc:docMk/>
            <pc:sldMk cId="3297084839" sldId="313"/>
            <ac:picMk id="102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4192B-EB10-40BC-80AC-AC623D27F9F8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05815-972F-40AA-98EB-4CA6BE80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05815-972F-40AA-98EB-4CA6BE80F62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56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A7tJ0QH4L4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Servo Motors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6096000"/>
          </a:xfrm>
        </p:spPr>
        <p:txBody>
          <a:bodyPr>
            <a:normAutofit/>
          </a:bodyPr>
          <a:lstStyle/>
          <a:p>
            <a:pPr marL="566928" indent="-457200">
              <a:buAutoNum type="arabicPeriod" startAt="3"/>
            </a:pPr>
            <a:r>
              <a:rPr lang="en-US" sz="2000" dirty="0"/>
              <a:t>The servo works in cycles at 50 Hz; however, we can use 100 Hz so our motors can drive too. </a:t>
            </a:r>
          </a:p>
          <a:p>
            <a:pPr marL="566928" indent="-457200">
              <a:buAutoNum type="arabicPeriod" startAt="3"/>
            </a:pPr>
            <a:endParaRPr lang="en-US" sz="2000" dirty="0"/>
          </a:p>
          <a:p>
            <a:pPr marL="566928" indent="-457200">
              <a:buAutoNum type="arabicPeriod" startAt="3"/>
            </a:pPr>
            <a:endParaRPr lang="en-US" sz="1050" dirty="0"/>
          </a:p>
          <a:p>
            <a:pPr marL="566928" indent="-457200">
              <a:buAutoNum type="arabicPeriod" startAt="3"/>
            </a:pPr>
            <a:endParaRPr lang="en-US" sz="1050" dirty="0"/>
          </a:p>
          <a:p>
            <a:pPr marL="566928" indent="-457200">
              <a:buAutoNum type="arabicPeriod" startAt="3"/>
            </a:pPr>
            <a:endParaRPr lang="en-US" sz="1050" dirty="0"/>
          </a:p>
          <a:p>
            <a:pPr marL="566928" indent="-457200">
              <a:buAutoNum type="arabicPeriod" startAt="3"/>
            </a:pPr>
            <a:endParaRPr lang="en-US" sz="500" dirty="0"/>
          </a:p>
          <a:p>
            <a:pPr marL="566928" indent="-457200">
              <a:buAutoNum type="arabicPeriod" startAt="3"/>
            </a:pPr>
            <a:r>
              <a:rPr lang="en-US" sz="2000" dirty="0"/>
              <a:t>Let's call the middle position 0 degrees. For most servos, turning to -90 degrees requires a pulse of 1 ms; going to the center requires 1.5 ms:</a:t>
            </a:r>
          </a:p>
          <a:p>
            <a:pPr marL="566928" indent="-457200">
              <a:buAutoNum type="arabicPeriod" startAt="3"/>
            </a:pPr>
            <a:endParaRPr lang="en-US" sz="2000" dirty="0"/>
          </a:p>
          <a:p>
            <a:pPr marL="566928" indent="-457200">
              <a:buAutoNum type="arabicPeriod" startAt="3"/>
            </a:pPr>
            <a:endParaRPr lang="en-US" sz="1100" dirty="0"/>
          </a:p>
          <a:p>
            <a:pPr marL="566928" indent="-457200">
              <a:buAutoNum type="arabicPeriod" startAt="3"/>
            </a:pPr>
            <a:endParaRPr lang="en-US" sz="1100" dirty="0"/>
          </a:p>
          <a:p>
            <a:pPr marL="566928" indent="-457200">
              <a:buAutoNum type="arabicPeriod" startAt="3"/>
            </a:pPr>
            <a:r>
              <a:rPr lang="en-US" sz="2000" dirty="0"/>
              <a:t>Turning it to 90 degrees requires a pulse of 2 ms; this is 0.5 ms from the mid-point, which gives us a primary calibration point for 90 degrees: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7814" y="1143000"/>
            <a:ext cx="4399186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3200400"/>
            <a:ext cx="6517973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5029200"/>
            <a:ext cx="69954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4525963"/>
          </a:xfrm>
        </p:spPr>
        <p:txBody>
          <a:bodyPr>
            <a:normAutofit/>
          </a:bodyPr>
          <a:lstStyle/>
          <a:p>
            <a:pPr marL="624078" indent="-514350">
              <a:buAutoNum type="arabicPeriod" startAt="6"/>
            </a:pPr>
            <a:r>
              <a:rPr lang="en-US" sz="2000" dirty="0"/>
              <a:t>Steps per millisecond:</a:t>
            </a:r>
          </a:p>
          <a:p>
            <a:pPr marL="624078" indent="-514350">
              <a:buAutoNum type="arabicPeriod" startAt="6"/>
            </a:pPr>
            <a:endParaRPr lang="en-US" sz="2000" dirty="0"/>
          </a:p>
          <a:p>
            <a:pPr marL="624078" indent="-514350">
              <a:buAutoNum type="arabicPeriod" startAt="6"/>
            </a:pPr>
            <a:endParaRPr lang="en-US" sz="2000" dirty="0"/>
          </a:p>
          <a:p>
            <a:pPr marL="624078" indent="-514350">
              <a:buAutoNum type="arabicPeriod" startAt="6"/>
            </a:pPr>
            <a:endParaRPr lang="en-US" sz="2000" dirty="0"/>
          </a:p>
          <a:p>
            <a:pPr marL="624078" indent="-514350">
              <a:buAutoNum type="arabicPeriod" startAt="6"/>
            </a:pPr>
            <a:endParaRPr lang="en-US" sz="2000" dirty="0"/>
          </a:p>
          <a:p>
            <a:pPr marL="624078" indent="-514350">
              <a:buAutoNum type="arabicPeriod" startAt="6"/>
            </a:pPr>
            <a:endParaRPr lang="en-US" sz="1000" dirty="0"/>
          </a:p>
          <a:p>
            <a:pPr marL="624078" indent="-514350">
              <a:buAutoNum type="arabicPeriod" startAt="6"/>
            </a:pPr>
            <a:endParaRPr lang="en-US" sz="1000" dirty="0"/>
          </a:p>
          <a:p>
            <a:pPr marL="624078" indent="-514350">
              <a:buAutoNum type="arabicPeriod" startAt="6"/>
            </a:pPr>
            <a:r>
              <a:rPr lang="en-US" sz="2000" dirty="0"/>
              <a:t>Now that we have steps per millisecond and know how many milliseconds a pulse should be for 90 degrees, we can get a ratio of steps per degree.  </a:t>
            </a:r>
          </a:p>
          <a:p>
            <a:pPr marL="624078" indent="-514350">
              <a:buNone/>
            </a:pPr>
            <a:endParaRPr lang="en-US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990600"/>
            <a:ext cx="58737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1385" y="3781425"/>
            <a:ext cx="699201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624078" indent="-514350">
              <a:buAutoNum type="arabicPeriod" startAt="8"/>
            </a:pPr>
            <a:r>
              <a:rPr lang="en-US" sz="2000" dirty="0"/>
              <a:t>We can use these constants in a </a:t>
            </a:r>
            <a:r>
              <a:rPr lang="en-US" sz="2000" dirty="0" err="1"/>
              <a:t>convert_degrees_to_pwm</a:t>
            </a:r>
            <a:r>
              <a:rPr lang="en-US" sz="2000" dirty="0"/>
              <a:t> function to get the steps needed for any angle in degrees:</a:t>
            </a:r>
          </a:p>
          <a:p>
            <a:pPr marL="624078" indent="-514350">
              <a:buAutoNum type="arabicPeriod" startAt="8"/>
            </a:pPr>
            <a:endParaRPr lang="en-US" sz="2000" dirty="0"/>
          </a:p>
          <a:p>
            <a:pPr marL="624078" indent="-514350">
              <a:buAutoNum type="arabicPeriod" startAt="8"/>
            </a:pPr>
            <a:endParaRPr lang="en-US" sz="2000" dirty="0"/>
          </a:p>
          <a:p>
            <a:pPr marL="624078" indent="-514350">
              <a:buAutoNum type="arabicPeriod" startAt="8"/>
            </a:pPr>
            <a:endParaRPr lang="en-US" sz="2000" dirty="0"/>
          </a:p>
          <a:p>
            <a:pPr marL="624078" indent="-514350">
              <a:buAutoNum type="arabicPeriod" startAt="8"/>
            </a:pPr>
            <a:r>
              <a:rPr lang="en-US" sz="2000" dirty="0"/>
              <a:t>Before we move anything, we should make sure the system stops.</a:t>
            </a:r>
          </a:p>
          <a:p>
            <a:pPr marL="624078" indent="-514350">
              <a:buAutoNum type="arabicPeriod" startAt="8"/>
            </a:pPr>
            <a:endParaRPr lang="en-US" sz="1600" dirty="0"/>
          </a:p>
          <a:p>
            <a:pPr marL="624078" indent="-514350">
              <a:buAutoNum type="arabicPeriod" startAt="8"/>
            </a:pPr>
            <a:r>
              <a:rPr lang="en-US" sz="2000" dirty="0"/>
              <a:t>We can now ask for user input in a loop.</a:t>
            </a:r>
          </a:p>
          <a:p>
            <a:pPr marL="624078" indent="-514350">
              <a:buAutoNum type="arabicPeriod" startAt="8"/>
            </a:pPr>
            <a:endParaRPr lang="en-US" sz="2000" dirty="0"/>
          </a:p>
          <a:p>
            <a:pPr marL="624078" indent="-514350">
              <a:buAutoNum type="arabicPeriod" startAt="8"/>
            </a:pPr>
            <a:endParaRPr lang="en-US" sz="2000" dirty="0"/>
          </a:p>
          <a:p>
            <a:pPr marL="624078" indent="-514350">
              <a:buAutoNum type="arabicPeriod" startAt="8"/>
            </a:pPr>
            <a:endParaRPr lang="en-US" sz="2000" dirty="0"/>
          </a:p>
          <a:p>
            <a:pPr marL="624078" indent="-514350">
              <a:buAutoNum type="arabicPeriod" startAt="8"/>
            </a:pPr>
            <a:r>
              <a:rPr lang="en-US" sz="2000" dirty="0"/>
              <a:t>We can then convert the position to an end step using our preceding calculations: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290638"/>
            <a:ext cx="6818284" cy="76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6912" y="2743200"/>
            <a:ext cx="5729288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7800" y="3724275"/>
            <a:ext cx="6581342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55324" y="5405438"/>
            <a:ext cx="6369476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29568" y="5962650"/>
            <a:ext cx="3490232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Controlling DC motors and servo motors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481138"/>
            <a:ext cx="6248400" cy="5177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a pan and tilt mechanism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481137"/>
            <a:ext cx="5334000" cy="503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68039"/>
            <a:ext cx="6019800" cy="6440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kit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19200"/>
            <a:ext cx="7848600" cy="5208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318062"/>
            <a:ext cx="6172199" cy="629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8203" y="609600"/>
            <a:ext cx="8344797" cy="2895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199" y="3604054"/>
            <a:ext cx="8291689" cy="3025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28600"/>
            <a:ext cx="6248400" cy="644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 robot with the Raspberry Pi built in the previous chapters </a:t>
            </a:r>
          </a:p>
          <a:p>
            <a:r>
              <a:rPr lang="en-US" sz="2400" dirty="0"/>
              <a:t>Screwdrivers—small Phillips </a:t>
            </a:r>
          </a:p>
          <a:p>
            <a:r>
              <a:rPr lang="en-US" sz="2400" dirty="0"/>
              <a:t>Small pliers or a set of miniature spanners • Nylon bolts and standoffs kit—2.5 mm </a:t>
            </a:r>
          </a:p>
          <a:p>
            <a:r>
              <a:rPr lang="en-US" sz="2400" dirty="0"/>
              <a:t>A two-axis mini pan-tilt micro servo kit  </a:t>
            </a:r>
          </a:p>
          <a:p>
            <a:r>
              <a:rPr lang="en-US" sz="2400" dirty="0"/>
              <a:t>Two micro SG90/9g or MG90s servo motors, with their hardware and servo horns. The pan-tilt kit may already include the following:</a:t>
            </a:r>
          </a:p>
          <a:p>
            <a:r>
              <a:rPr lang="en-US" sz="2400" dirty="0"/>
              <a:t>Cutting pliers or side cutters </a:t>
            </a:r>
          </a:p>
          <a:p>
            <a:r>
              <a:rPr lang="en-US" sz="2400" dirty="0"/>
              <a:t>Safety goggles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requirements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52600"/>
            <a:ext cx="823315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Attaching the pan and tilt mechanism to the robot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295400"/>
            <a:ext cx="6705600" cy="5211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2971800"/>
            <a:ext cx="601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https://www.youtube.com/watch?v=4A7tJ0QH4L4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CC17B-B11C-7399-838A-CB72D0571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000" b="1" dirty="0"/>
              <a:t>Technical Requirements </a:t>
            </a:r>
          </a:p>
          <a:p>
            <a:r>
              <a:rPr lang="en-US" sz="2600" dirty="0"/>
              <a:t>The Raspberry Pi robot and the code from the previous chapters.</a:t>
            </a:r>
          </a:p>
          <a:p>
            <a:r>
              <a:rPr lang="en-US" sz="2600" dirty="0"/>
              <a:t>Two HC-SR04P, RCWL-1601, or </a:t>
            </a:r>
            <a:r>
              <a:rPr lang="en-US" sz="2600" dirty="0" err="1"/>
              <a:t>Adafruit</a:t>
            </a:r>
            <a:r>
              <a:rPr lang="en-US" sz="2600" dirty="0"/>
              <a:t> 4007 ultrasonic sensors. They must have a  3.3 V output.</a:t>
            </a:r>
          </a:p>
          <a:p>
            <a:r>
              <a:rPr lang="en-US" sz="2600" dirty="0"/>
              <a:t>A breadboard.</a:t>
            </a:r>
          </a:p>
          <a:p>
            <a:r>
              <a:rPr lang="en-US" sz="2600" dirty="0"/>
              <a:t>22 AWG single-core wire or a pre-cut breadboard jumper wire kit.</a:t>
            </a:r>
          </a:p>
          <a:p>
            <a:r>
              <a:rPr lang="en-US" sz="2600" dirty="0"/>
              <a:t>A breadboard-friendly single pole, double toggle (SPDT) slide switch.</a:t>
            </a:r>
          </a:p>
          <a:p>
            <a:r>
              <a:rPr lang="en-US" sz="2600" dirty="0"/>
              <a:t>Male-to-female jumpers, preferably of the joined-up jumper jerky type.</a:t>
            </a:r>
          </a:p>
          <a:p>
            <a:r>
              <a:rPr lang="en-US" sz="2600" dirty="0"/>
              <a:t>Two brackets for the sensor.</a:t>
            </a:r>
          </a:p>
          <a:p>
            <a:r>
              <a:rPr lang="en-US" sz="2600" dirty="0"/>
              <a:t>A crosshead screwdriver.</a:t>
            </a:r>
          </a:p>
          <a:p>
            <a:r>
              <a:rPr lang="en-US" sz="2600" dirty="0"/>
              <a:t>Miniature spanners or small pliers.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40897-B722-D6F1-9956-2902C19A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Distance Sensors </a:t>
            </a:r>
          </a:p>
        </p:txBody>
      </p:sp>
    </p:spTree>
    <p:extLst>
      <p:ext uri="{BB962C8B-B14F-4D97-AF65-F5344CB8AC3E}">
        <p14:creationId xmlns:p14="http://schemas.microsoft.com/office/powerpoint/2010/main" val="518690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0CC89-3EFD-7824-E999-8C970700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Choosing between optical and ultrasonic sensors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BEC391F-FA4C-B54B-A601-120BB262E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524000"/>
            <a:ext cx="5622224" cy="4759796"/>
          </a:xfrm>
        </p:spPr>
      </p:pic>
    </p:spTree>
    <p:extLst>
      <p:ext uri="{BB962C8B-B14F-4D97-AF65-F5344CB8AC3E}">
        <p14:creationId xmlns:p14="http://schemas.microsoft.com/office/powerpoint/2010/main" val="1028562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DC68-8551-174C-14DC-C8A905C7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Optical sensors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A765891-DF6C-65EC-244F-1EE8234D5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52" y="1239150"/>
            <a:ext cx="6109297" cy="4704450"/>
          </a:xfrm>
        </p:spPr>
      </p:pic>
    </p:spTree>
    <p:extLst>
      <p:ext uri="{BB962C8B-B14F-4D97-AF65-F5344CB8AC3E}">
        <p14:creationId xmlns:p14="http://schemas.microsoft.com/office/powerpoint/2010/main" val="1829390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56E98-B4F5-D6F6-2CE0-F29063AC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Ultrasonic sensors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5AB1DF0-C360-98DF-6456-03B83E4F6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33" y="1319337"/>
            <a:ext cx="5592767" cy="5054205"/>
          </a:xfrm>
        </p:spPr>
      </p:pic>
    </p:spTree>
    <p:extLst>
      <p:ext uri="{BB962C8B-B14F-4D97-AF65-F5344CB8AC3E}">
        <p14:creationId xmlns:p14="http://schemas.microsoft.com/office/powerpoint/2010/main" val="2772678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E0603-4717-D12B-8E2F-8EF0320804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1408" y="365126"/>
            <a:ext cx="7886700" cy="1325563"/>
          </a:xfrm>
        </p:spPr>
        <p:txBody>
          <a:bodyPr/>
          <a:lstStyle/>
          <a:p>
            <a:r>
              <a:rPr lang="en-US" b="1" dirty="0"/>
              <a:t>Logic levels and shifting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1E9495-A322-D8C6-77C4-48BDA287DBF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72" y="1600200"/>
            <a:ext cx="7231856" cy="4784725"/>
          </a:xfrm>
        </p:spPr>
      </p:pic>
    </p:spTree>
    <p:extLst>
      <p:ext uri="{BB962C8B-B14F-4D97-AF65-F5344CB8AC3E}">
        <p14:creationId xmlns:p14="http://schemas.microsoft.com/office/powerpoint/2010/main" val="1837031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03C9062-CEE3-FC71-50EB-833090BE4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77996"/>
            <a:ext cx="6986031" cy="60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04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9C58-43C7-29CC-C077-892A0FE5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use two sensors?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799988F-B4F8-53F0-889B-63FE4D893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74" y="1530313"/>
            <a:ext cx="6707703" cy="4776536"/>
          </a:xfrm>
        </p:spPr>
      </p:pic>
    </p:spTree>
    <p:extLst>
      <p:ext uri="{BB962C8B-B14F-4D97-AF65-F5344CB8AC3E}">
        <p14:creationId xmlns:p14="http://schemas.microsoft.com/office/powerpoint/2010/main" val="1391352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 vert="horz" lIns="91440" tIns="45720" rIns="91440" bIns="45720" anchor="t">
            <a:normAutofit/>
          </a:bodyPr>
          <a:lstStyle/>
          <a:p>
            <a:pPr indent="-255905"/>
            <a:r>
              <a:rPr lang="en-US" sz="2400" dirty="0">
                <a:cs typeface="Lucida Sans Unicode"/>
              </a:rPr>
              <a:t>Servo motors, or servomechanism motors, are used to position robotic appendages such as arms, grippers, legs, and sensor mounts.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5541" y="-72054"/>
            <a:ext cx="8229600" cy="1143000"/>
          </a:xfrm>
        </p:spPr>
        <p:txBody>
          <a:bodyPr/>
          <a:lstStyle/>
          <a:p>
            <a:r>
              <a:rPr lang="en-US" dirty="0"/>
              <a:t>What are servo motors?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514600"/>
            <a:ext cx="7553325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539B-87F4-72F6-3215-EDDE61296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Attaching and reading an ultrasonic sensor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362FE71-A2C1-7F7E-508A-AD6474488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70" y="1690688"/>
            <a:ext cx="5691806" cy="4737494"/>
          </a:xfrm>
        </p:spPr>
      </p:pic>
    </p:spTree>
    <p:extLst>
      <p:ext uri="{BB962C8B-B14F-4D97-AF65-F5344CB8AC3E}">
        <p14:creationId xmlns:p14="http://schemas.microsoft.com/office/powerpoint/2010/main" val="895925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B91B-6D2F-6A28-C3DC-61B775E3E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Securing the sensors to the robot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6F02232-4EC1-9268-FB49-1E66DB0C9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5"/>
          <a:stretch/>
        </p:blipFill>
        <p:spPr>
          <a:xfrm>
            <a:off x="1461222" y="1263116"/>
            <a:ext cx="6082578" cy="5054557"/>
          </a:xfrm>
        </p:spPr>
      </p:pic>
    </p:spTree>
    <p:extLst>
      <p:ext uri="{BB962C8B-B14F-4D97-AF65-F5344CB8AC3E}">
        <p14:creationId xmlns:p14="http://schemas.microsoft.com/office/powerpoint/2010/main" val="2602004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61E97014-A732-30AE-C7CE-0363C1868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52" y="865933"/>
            <a:ext cx="6813948" cy="484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02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5ABC786-8FA9-D4F4-FCA5-E95F2CE6C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42085"/>
            <a:ext cx="6874205" cy="545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51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4600653-D0DC-59B6-7BFB-3822BDB3F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02" y="630877"/>
            <a:ext cx="7568596" cy="51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45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709F-1D02-1026-5732-4806FD7D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Adding a power switch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198C4B2-AF22-D5DF-8C19-D1D7E6C96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94" y="1697564"/>
            <a:ext cx="3346185" cy="4351338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BDF2398-EB56-46FB-F1F6-4D3201C56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622" y="1690688"/>
            <a:ext cx="33610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91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053D151-588A-43F0-09CF-5CC893484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71806"/>
            <a:ext cx="7430910" cy="491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87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9E62-EDA0-DE47-1402-DAADF293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Wiring the distance sensors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7BD87EF-A436-9EF4-5618-4D595A139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524001"/>
            <a:ext cx="6610350" cy="3581400"/>
          </a:xfrm>
        </p:spPr>
      </p:pic>
    </p:spTree>
    <p:extLst>
      <p:ext uri="{BB962C8B-B14F-4D97-AF65-F5344CB8AC3E}">
        <p14:creationId xmlns:p14="http://schemas.microsoft.com/office/powerpoint/2010/main" val="3838226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02643FA-88F4-68D5-467C-05195E516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6" y="719667"/>
            <a:ext cx="7292192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71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0D563C2-27B2-5F64-AA37-434C35ACA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8" y="705098"/>
            <a:ext cx="7629187" cy="549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65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7954" y="468034"/>
            <a:ext cx="8080744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4525963"/>
          </a:xfrm>
        </p:spPr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en-US" dirty="0"/>
              <a:t>Installing Python libraries to communicate with the sensor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To work with the GPIO sensor, and some other hardware, you need a Python library.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  <a:p>
            <a:pPr marL="624078" indent="-514350">
              <a:buAutoNum type="arabicPeriod" startAt="2"/>
            </a:pPr>
            <a:r>
              <a:rPr lang="en-US" dirty="0"/>
              <a:t>Reading an ultrasonic distance sensor</a:t>
            </a:r>
          </a:p>
          <a:p>
            <a:pPr marL="109728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981200"/>
            <a:ext cx="53816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876550"/>
            <a:ext cx="734377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247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867400"/>
          </a:xfrm>
        </p:spPr>
        <p:txBody>
          <a:bodyPr/>
          <a:lstStyle/>
          <a:p>
            <a:r>
              <a:rPr lang="en-US" dirty="0"/>
              <a:t>Create a file test_distance_sensors.py:</a:t>
            </a:r>
          </a:p>
          <a:p>
            <a:pPr marL="109728" indent="0">
              <a:buNone/>
            </a:pPr>
            <a:endParaRPr lang="en-US" sz="600" dirty="0"/>
          </a:p>
          <a:p>
            <a:pPr marL="624078" indent="-514350">
              <a:buFont typeface="+mj-lt"/>
              <a:buAutoNum type="arabicPeriod"/>
            </a:pPr>
            <a:r>
              <a:rPr lang="en-US" sz="2400" dirty="0"/>
              <a:t>Begin by importing time and the DistanceSensor library:</a:t>
            </a:r>
          </a:p>
          <a:p>
            <a:pPr marL="624078" indent="-514350">
              <a:buFont typeface="+mj-lt"/>
              <a:buAutoNum type="arabicPeriod"/>
            </a:pPr>
            <a:endParaRPr lang="en-US" sz="2400" dirty="0"/>
          </a:p>
          <a:p>
            <a:pPr marL="624078" indent="-514350">
              <a:buFont typeface="+mj-lt"/>
              <a:buAutoNum type="arabicPeriod"/>
            </a:pPr>
            <a:endParaRPr lang="en-US" sz="2400" dirty="0"/>
          </a:p>
          <a:p>
            <a:pPr marL="624078" indent="-514350">
              <a:buFont typeface="+mj-lt"/>
              <a:buAutoNum type="arabicPeriod"/>
            </a:pPr>
            <a:r>
              <a:rPr lang="en-US" sz="2400" dirty="0"/>
              <a:t>Next, we set up the sensors.</a:t>
            </a:r>
          </a:p>
          <a:p>
            <a:pPr marL="624078" indent="-514350">
              <a:buFont typeface="+mj-lt"/>
              <a:buAutoNum type="arabicPeriod"/>
            </a:pPr>
            <a:endParaRPr lang="en-US" sz="2400" dirty="0"/>
          </a:p>
          <a:p>
            <a:pPr marL="624078" indent="-514350">
              <a:buFont typeface="+mj-lt"/>
              <a:buAutoNum type="arabicPeriod"/>
            </a:pPr>
            <a:endParaRPr lang="en-US" sz="2400" dirty="0"/>
          </a:p>
          <a:p>
            <a:pPr marL="624078" indent="-514350">
              <a:buFont typeface="+mj-lt"/>
              <a:buAutoNum type="arabicPeriod"/>
            </a:pPr>
            <a:endParaRPr lang="en-US" sz="2400" dirty="0"/>
          </a:p>
          <a:p>
            <a:pPr marL="624078" indent="-514350">
              <a:buFont typeface="+mj-lt"/>
              <a:buAutoNum type="arabicPeriod"/>
            </a:pPr>
            <a:endParaRPr lang="en-US" sz="2400" dirty="0"/>
          </a:p>
          <a:p>
            <a:pPr marL="624078" indent="-514350">
              <a:buFont typeface="+mj-lt"/>
              <a:buAutoNum type="arabicPeriod"/>
            </a:pPr>
            <a:r>
              <a:rPr lang="en-US" sz="2400" dirty="0"/>
              <a:t>This test then runs in a loop until we cancel it:</a:t>
            </a:r>
          </a:p>
          <a:p>
            <a:pPr marL="624078" indent="-514350">
              <a:buFont typeface="+mj-lt"/>
              <a:buAutoNum type="arabicPeriod"/>
            </a:pPr>
            <a:endParaRPr lang="en-US" sz="2400" dirty="0"/>
          </a:p>
          <a:p>
            <a:pPr marL="624078" indent="-514350">
              <a:buFont typeface="+mj-lt"/>
              <a:buAutoNum type="arabicPeriod"/>
            </a:pPr>
            <a:endParaRPr lang="en-US" sz="2400" dirty="0"/>
          </a:p>
          <a:p>
            <a:pPr marL="624078" indent="-514350">
              <a:buFont typeface="+mj-lt"/>
              <a:buAutoNum type="arabicPeriod"/>
            </a:pPr>
            <a:endParaRPr lang="en-US" sz="2400" dirty="0"/>
          </a:p>
          <a:p>
            <a:pPr marL="624078" indent="-51435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133600"/>
            <a:ext cx="52959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405188"/>
            <a:ext cx="7001971" cy="1319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5334000"/>
            <a:ext cx="1724025" cy="324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106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867400"/>
          </a:xfrm>
        </p:spPr>
        <p:txBody>
          <a:bodyPr>
            <a:normAutofit/>
          </a:bodyPr>
          <a:lstStyle/>
          <a:p>
            <a:pPr marL="566928" indent="-457200">
              <a:buAutoNum type="arabicPeriod" startAt="4"/>
            </a:pPr>
            <a:r>
              <a:rPr lang="en-US" sz="2400" dirty="0"/>
              <a:t>We then print the distance from our sensors.</a:t>
            </a:r>
          </a:p>
          <a:p>
            <a:pPr marL="566928" indent="-457200">
              <a:buAutoNum type="arabicPeriod" startAt="4"/>
            </a:pPr>
            <a:endParaRPr lang="en-US" sz="2400" dirty="0"/>
          </a:p>
          <a:p>
            <a:pPr marL="566928" indent="-457200">
              <a:buAutoNum type="arabicPeriod" startAt="4"/>
            </a:pPr>
            <a:endParaRPr lang="en-US" sz="2400" dirty="0"/>
          </a:p>
          <a:p>
            <a:pPr marL="566928" indent="-457200">
              <a:buAutoNum type="arabicPeriod" startAt="4"/>
            </a:pPr>
            <a:endParaRPr lang="en-US" sz="1100" dirty="0"/>
          </a:p>
          <a:p>
            <a:pPr marL="566928" indent="-457200">
              <a:buAutoNum type="arabicPeriod" startAt="4"/>
            </a:pPr>
            <a:r>
              <a:rPr lang="en-US" sz="2400" dirty="0"/>
              <a:t>A little sleep in the loop stops it flooding the output too much and prevents tight looping:</a:t>
            </a:r>
          </a:p>
          <a:p>
            <a:pPr marL="566928" indent="-457200">
              <a:buAutoNum type="arabicPeriod" startAt="4"/>
            </a:pPr>
            <a:endParaRPr lang="en-US" sz="2400" dirty="0"/>
          </a:p>
          <a:p>
            <a:pPr marL="566928" indent="-457200">
              <a:buAutoNum type="arabicPeriod" startAt="4"/>
            </a:pPr>
            <a:r>
              <a:rPr lang="en-US" sz="2400" dirty="0"/>
              <a:t>Now, you can turn on your Raspberry Pi and upload this code.</a:t>
            </a:r>
          </a:p>
          <a:p>
            <a:pPr marL="566928" indent="-457200">
              <a:buAutoNum type="arabicPeriod" startAt="4"/>
            </a:pPr>
            <a:r>
              <a:rPr lang="en-US" sz="2400" dirty="0"/>
              <a:t>Put an object anywhere between 4 centimeters and 1 meter away from the sensor.</a:t>
            </a:r>
          </a:p>
          <a:p>
            <a:pPr marL="566928" indent="-457200">
              <a:buAutoNum type="arabicPeriod" startAt="4"/>
            </a:pPr>
            <a:endParaRPr lang="en-US" sz="2400" dirty="0"/>
          </a:p>
          <a:p>
            <a:pPr marL="566928" indent="-457200">
              <a:buAutoNum type="arabicPeriod" startAt="4"/>
            </a:pPr>
            <a:endParaRPr lang="en-US" sz="2400" dirty="0"/>
          </a:p>
          <a:p>
            <a:pPr marL="109728" indent="0">
              <a:buNone/>
            </a:pPr>
            <a:endParaRPr lang="en-US" sz="2400" dirty="0"/>
          </a:p>
          <a:p>
            <a:pPr marL="109728" indent="0">
              <a:buNone/>
            </a:pPr>
            <a:endParaRPr lang="en-US" sz="2400" dirty="0"/>
          </a:p>
          <a:p>
            <a:pPr marL="624078" indent="-514350">
              <a:buFont typeface="+mj-lt"/>
              <a:buAutoNum type="arabicPeriod"/>
            </a:pPr>
            <a:endParaRPr lang="en-US" sz="2400" dirty="0"/>
          </a:p>
          <a:p>
            <a:pPr marL="624078" indent="-514350">
              <a:buFont typeface="+mj-lt"/>
              <a:buAutoNum type="arabicPeriod"/>
            </a:pPr>
            <a:endParaRPr lang="en-US" sz="2400" dirty="0"/>
          </a:p>
          <a:p>
            <a:pPr marL="624078" indent="-51435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1066800"/>
            <a:ext cx="5200650" cy="851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2819400"/>
            <a:ext cx="2647950" cy="366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1934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04765"/>
            <a:ext cx="7758112" cy="4781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5738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4525963"/>
          </a:xfrm>
        </p:spPr>
        <p:txBody>
          <a:bodyPr>
            <a:normAutofit/>
          </a:bodyPr>
          <a:lstStyle/>
          <a:p>
            <a:pPr marL="624078" indent="-514350">
              <a:buAutoNum type="arabicPeriod" startAt="8"/>
            </a:pPr>
            <a:r>
              <a:rPr lang="en-US" sz="2400" dirty="0"/>
              <a:t>Start the code on the Pi with python3 test_distance_sensors.py. As you move around the object, your Pi should start outputting distances:</a:t>
            </a:r>
          </a:p>
          <a:p>
            <a:pPr marL="624078" indent="-514350">
              <a:buAutoNum type="arabicPeriod" startAt="8"/>
            </a:pPr>
            <a:endParaRPr lang="en-US" sz="2400" dirty="0"/>
          </a:p>
          <a:p>
            <a:pPr marL="624078" indent="-514350">
              <a:buAutoNum type="arabicPeriod" startAt="8"/>
            </a:pPr>
            <a:endParaRPr lang="en-US" sz="2400" dirty="0"/>
          </a:p>
          <a:p>
            <a:pPr marL="624078" indent="-514350">
              <a:buAutoNum type="arabicPeriod" startAt="8"/>
            </a:pPr>
            <a:endParaRPr lang="en-US" sz="2400" dirty="0"/>
          </a:p>
          <a:p>
            <a:pPr marL="624078" indent="-514350">
              <a:buAutoNum type="arabicPeriod" startAt="8"/>
            </a:pPr>
            <a:r>
              <a:rPr lang="en-US" sz="2400" dirty="0"/>
              <a:t>Because it is in a loop, you need to press </a:t>
            </a:r>
            <a:r>
              <a:rPr lang="en-US" sz="2400" i="1" dirty="0"/>
              <a:t>Ctrl </a:t>
            </a:r>
            <a:r>
              <a:rPr lang="en-US" sz="2400" dirty="0"/>
              <a:t>+ </a:t>
            </a:r>
            <a:r>
              <a:rPr lang="en-US" sz="2400" i="1" dirty="0"/>
              <a:t>C </a:t>
            </a:r>
            <a:r>
              <a:rPr lang="en-US" sz="2400" dirty="0"/>
              <a:t>to stop the program running.</a:t>
            </a:r>
          </a:p>
          <a:p>
            <a:pPr marL="624078" indent="-514350">
              <a:buAutoNum type="arabicPeriod" startAt="8"/>
            </a:pPr>
            <a:r>
              <a:rPr lang="en-US" sz="2400" dirty="0"/>
              <a:t>You'll see here that there are many decimal places, which isn't too helpful here.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57400"/>
            <a:ext cx="694134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953000"/>
            <a:ext cx="6172200" cy="83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7546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4525963"/>
          </a:xfrm>
        </p:spPr>
        <p:txBody>
          <a:bodyPr/>
          <a:lstStyle/>
          <a:p>
            <a:pPr marL="624078" indent="-514350">
              <a:buAutoNum type="arabicPeriod" startAt="11"/>
            </a:pPr>
            <a:r>
              <a:rPr lang="en-US" dirty="0"/>
              <a:t>Running the code with this change gives the following output: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90472"/>
            <a:ext cx="6253669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7506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22437"/>
            <a:ext cx="8229600" cy="4525963"/>
          </a:xfrm>
        </p:spPr>
        <p:txBody>
          <a:bodyPr/>
          <a:lstStyle/>
          <a:p>
            <a:r>
              <a:rPr lang="en-US" b="1" dirty="0"/>
              <a:t>Adding the sensors to the robot class</a:t>
            </a:r>
          </a:p>
          <a:p>
            <a:pPr marL="624078" indent="-514350">
              <a:buFont typeface="+mj-lt"/>
              <a:buAutoNum type="arabicPeriod"/>
            </a:pPr>
            <a:r>
              <a:rPr lang="en-US" sz="2400" dirty="0"/>
              <a:t>To use the DistanceSensor object, we need to import it from gpiozero.</a:t>
            </a:r>
          </a:p>
          <a:p>
            <a:pPr marL="624078" indent="-514350">
              <a:buFont typeface="+mj-lt"/>
              <a:buAutoNum type="arabicPeriod"/>
            </a:pPr>
            <a:endParaRPr lang="en-US" sz="2400" b="1" dirty="0"/>
          </a:p>
          <a:p>
            <a:pPr marL="109728" indent="0">
              <a:buNone/>
            </a:pP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Avoiding walls – writing a script to avoid obstacles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119438"/>
            <a:ext cx="6080930" cy="61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094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4525963"/>
          </a:xfrm>
        </p:spPr>
        <p:txBody>
          <a:bodyPr>
            <a:normAutofit/>
          </a:bodyPr>
          <a:lstStyle/>
          <a:p>
            <a:pPr marL="624078" indent="-514350">
              <a:buAutoNum type="arabicPeriod" startAt="2"/>
            </a:pPr>
            <a:r>
              <a:rPr lang="en-US" sz="2400" dirty="0"/>
              <a:t>We create an instance of one of these DistanceSensor objects for each side in the robot class.</a:t>
            </a:r>
            <a:endParaRPr lang="en-US" sz="2400" b="1" dirty="0"/>
          </a:p>
          <a:p>
            <a:pPr marL="109728" indent="0">
              <a:buNone/>
            </a:pPr>
            <a:endParaRPr lang="en-US" sz="2400" dirty="0"/>
          </a:p>
        </p:txBody>
      </p:sp>
      <p:pic>
        <p:nvPicPr>
          <p:cNvPr id="4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2513" y="1753394"/>
            <a:ext cx="6534687" cy="4342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317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791200"/>
          </a:xfrm>
        </p:spPr>
        <p:txBody>
          <a:bodyPr/>
          <a:lstStyle/>
          <a:p>
            <a:r>
              <a:rPr lang="en-US" b="1" dirty="0"/>
              <a:t>Making the obstacle avoid behaviors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08753"/>
            <a:ext cx="7161944" cy="473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6572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6D8F70-DD5B-6442-E49B-966C9685A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CBEC60-400D-BA67-B861-4FCC4A2E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3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inside a servo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18040" y="1371601"/>
            <a:ext cx="801111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BAEE06-F4FA-ED07-886A-3B77101E1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61780C-EB17-130C-F2B2-59D70260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72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27037"/>
            <a:ext cx="8229600" cy="5821363"/>
          </a:xfrm>
        </p:spPr>
        <p:txBody>
          <a:bodyPr/>
          <a:lstStyle/>
          <a:p>
            <a:r>
              <a:rPr lang="en-US" b="1" dirty="0"/>
              <a:t>First attempt at obstacle avoidance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90600"/>
            <a:ext cx="3838254" cy="5049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635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79437"/>
            <a:ext cx="8229600" cy="4525963"/>
          </a:xfrm>
        </p:spPr>
        <p:txBody>
          <a:bodyPr/>
          <a:lstStyle/>
          <a:p>
            <a:r>
              <a:rPr lang="en-US" b="1" dirty="0"/>
              <a:t>simple_avoid_behavior.py:</a:t>
            </a:r>
          </a:p>
          <a:p>
            <a:pPr marL="624078" indent="-514350">
              <a:buFont typeface="+mj-lt"/>
              <a:buAutoNum type="arabicPeriod"/>
            </a:pPr>
            <a:r>
              <a:rPr lang="en-US" sz="2400" dirty="0"/>
              <a:t>Start by importing the robot, and sleep for timing:</a:t>
            </a:r>
          </a:p>
          <a:p>
            <a:pPr marL="624078" indent="-514350">
              <a:buFont typeface="+mj-lt"/>
              <a:buAutoNum type="arabicPeriod"/>
            </a:pPr>
            <a:endParaRPr lang="en-US" sz="2400" b="1" dirty="0"/>
          </a:p>
          <a:p>
            <a:pPr marL="624078" indent="-514350">
              <a:buFont typeface="+mj-lt"/>
              <a:buAutoNum type="arabicPeriod"/>
            </a:pPr>
            <a:endParaRPr lang="en-US" sz="2400" b="1" dirty="0"/>
          </a:p>
          <a:p>
            <a:pPr marL="624078" indent="-514350">
              <a:buFont typeface="+mj-lt"/>
              <a:buAutoNum type="arabicPeriod"/>
            </a:pPr>
            <a:endParaRPr lang="en-US" sz="1600" b="1" dirty="0"/>
          </a:p>
          <a:p>
            <a:pPr marL="624078" indent="-514350">
              <a:buFont typeface="+mj-lt"/>
              <a:buAutoNum type="arabicPeriod"/>
            </a:pPr>
            <a:r>
              <a:rPr lang="en-US" sz="2400" dirty="0"/>
              <a:t>The following class is the basis of our behavior.</a:t>
            </a:r>
            <a:endParaRPr lang="en-US" sz="24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1905000"/>
            <a:ext cx="4343401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795" y="3429000"/>
            <a:ext cx="488400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6195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4525963"/>
          </a:xfrm>
        </p:spPr>
        <p:txBody>
          <a:bodyPr>
            <a:normAutofit/>
          </a:bodyPr>
          <a:lstStyle/>
          <a:p>
            <a:pPr marL="624078" indent="-514350">
              <a:buAutoNum type="arabicPeriod" startAt="3"/>
            </a:pPr>
            <a:r>
              <a:rPr lang="en-US" sz="2400" dirty="0"/>
              <a:t>Now the following method chooses a speed for each motor, depending on the distance detected by the sensor.</a:t>
            </a:r>
          </a:p>
          <a:p>
            <a:pPr marL="624078" indent="-514350">
              <a:buAutoNum type="arabicPeriod" startAt="3"/>
            </a:pPr>
            <a:endParaRPr lang="en-US" sz="2400" dirty="0"/>
          </a:p>
          <a:p>
            <a:pPr marL="624078" indent="-514350">
              <a:buAutoNum type="arabicPeriod" startAt="3"/>
            </a:pPr>
            <a:endParaRPr lang="en-US" sz="2400" dirty="0"/>
          </a:p>
          <a:p>
            <a:pPr marL="624078" indent="-514350">
              <a:buAutoNum type="arabicPeriod" startAt="3"/>
            </a:pPr>
            <a:endParaRPr lang="en-US" sz="2400" dirty="0"/>
          </a:p>
          <a:p>
            <a:pPr marL="624078" indent="-514350">
              <a:buAutoNum type="arabicPeriod" startAt="3"/>
            </a:pPr>
            <a:endParaRPr lang="en-US" sz="2400" dirty="0"/>
          </a:p>
          <a:p>
            <a:pPr marL="624078" indent="-514350">
              <a:buAutoNum type="arabicPeriod" startAt="3"/>
            </a:pPr>
            <a:endParaRPr lang="en-US" sz="2400" dirty="0"/>
          </a:p>
          <a:p>
            <a:pPr marL="624078" indent="-514350">
              <a:buAutoNum type="arabicPeriod" startAt="3"/>
            </a:pPr>
            <a:endParaRPr lang="en-US" sz="2400" dirty="0"/>
          </a:p>
          <a:p>
            <a:pPr marL="624078" indent="-514350">
              <a:buAutoNum type="arabicPeriod" startAt="3"/>
            </a:pPr>
            <a:r>
              <a:rPr lang="en-US" sz="2400" dirty="0"/>
              <a:t>The run method is the core, since it has the main loop.</a:t>
            </a:r>
          </a:p>
          <a:p>
            <a:pPr marL="624078" indent="-514350">
              <a:buAutoNum type="arabicPeriod" startAt="3"/>
            </a:pPr>
            <a:endParaRPr lang="en-US" sz="2400" dirty="0"/>
          </a:p>
          <a:p>
            <a:pPr marL="624078" indent="-514350">
              <a:buAutoNum type="arabicPeriod" startAt="3"/>
            </a:pPr>
            <a:endParaRPr lang="en-US" sz="2400" dirty="0"/>
          </a:p>
          <a:p>
            <a:pPr marL="624078" indent="-514350">
              <a:buAutoNum type="arabicPeriod" startAt="3"/>
            </a:pPr>
            <a:endParaRPr lang="en-US" sz="2400" dirty="0"/>
          </a:p>
          <a:p>
            <a:pPr marL="624078" indent="-514350">
              <a:buAutoNum type="arabicPeriod" startAt="3"/>
            </a:pPr>
            <a:endParaRPr lang="en-US" sz="2400" dirty="0"/>
          </a:p>
          <a:p>
            <a:pPr marL="624078" indent="-514350">
              <a:buAutoNum type="arabicPeriod" startAt="3"/>
            </a:pPr>
            <a:endParaRPr 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97" y="1676400"/>
            <a:ext cx="7304303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366" y="3060142"/>
            <a:ext cx="3476044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963834"/>
            <a:ext cx="472044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06157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019800"/>
          </a:xfrm>
        </p:spPr>
        <p:txBody>
          <a:bodyPr>
            <a:normAutofit/>
          </a:bodyPr>
          <a:lstStyle/>
          <a:p>
            <a:pPr marL="566928" indent="-457200">
              <a:buAutoNum type="arabicPeriod" startAt="5"/>
            </a:pPr>
            <a:r>
              <a:rPr lang="en-US" sz="2400" dirty="0"/>
              <a:t>Now, we start the main loop:</a:t>
            </a:r>
          </a:p>
          <a:p>
            <a:pPr marL="566928" indent="-457200">
              <a:buAutoNum type="arabicPeriod" startAt="5"/>
            </a:pPr>
            <a:endParaRPr lang="en-US" sz="2400" dirty="0"/>
          </a:p>
          <a:p>
            <a:pPr marL="566928" indent="-457200">
              <a:buAutoNum type="arabicPeriod" startAt="5"/>
            </a:pPr>
            <a:endParaRPr lang="en-US" sz="2400" dirty="0"/>
          </a:p>
          <a:p>
            <a:pPr marL="566928" indent="-457200">
              <a:buAutoNum type="arabicPeriod" startAt="5"/>
            </a:pPr>
            <a:endParaRPr lang="en-US" sz="1200" dirty="0"/>
          </a:p>
          <a:p>
            <a:pPr marL="566928" indent="-457200">
              <a:buAutoNum type="arabicPeriod" startAt="5"/>
            </a:pPr>
            <a:endParaRPr lang="en-US" sz="2400" dirty="0"/>
          </a:p>
          <a:p>
            <a:pPr marL="566928" indent="-457200">
              <a:buAutoNum type="arabicPeriod" startAt="5"/>
            </a:pPr>
            <a:r>
              <a:rPr lang="en-US" sz="2400" dirty="0"/>
              <a:t>We then print out our readings on the console:</a:t>
            </a:r>
          </a:p>
          <a:p>
            <a:pPr marL="566928" indent="-457200">
              <a:buAutoNum type="arabicPeriod" startAt="5"/>
            </a:pPr>
            <a:endParaRPr lang="en-US" sz="2400" dirty="0"/>
          </a:p>
          <a:p>
            <a:pPr marL="566928" indent="-457200">
              <a:buAutoNum type="arabicPeriod" startAt="5"/>
            </a:pPr>
            <a:endParaRPr lang="en-US" sz="2400" dirty="0"/>
          </a:p>
          <a:p>
            <a:pPr marL="566928" indent="-457200">
              <a:buAutoNum type="arabicPeriod" startAt="5"/>
            </a:pPr>
            <a:endParaRPr lang="en-US" sz="800" dirty="0"/>
          </a:p>
          <a:p>
            <a:pPr marL="566928" indent="-457200">
              <a:buAutoNum type="arabicPeriod" startAt="5"/>
            </a:pPr>
            <a:r>
              <a:rPr lang="en-US" sz="2400" dirty="0"/>
              <a:t>Now, we use the distances with our </a:t>
            </a:r>
            <a:r>
              <a:rPr lang="en-US" sz="2400" dirty="0" err="1"/>
              <a:t>get_motor_speed</a:t>
            </a:r>
            <a:r>
              <a:rPr lang="en-US" sz="2400" dirty="0"/>
              <a:t> method and send this to each motor:</a:t>
            </a:r>
          </a:p>
          <a:p>
            <a:pPr marL="566928" indent="-457200">
              <a:buAutoNum type="arabicPeriod" startAt="5"/>
            </a:pPr>
            <a:endParaRPr lang="en-US" sz="2400" dirty="0"/>
          </a:p>
          <a:p>
            <a:pPr marL="566928" indent="-457200">
              <a:buAutoNum type="arabicPeriod" startAt="5"/>
            </a:pPr>
            <a:endParaRPr lang="en-US" sz="2400" dirty="0"/>
          </a:p>
          <a:p>
            <a:pPr marL="566928" indent="-457200">
              <a:buAutoNum type="arabicPeriod" startAt="5"/>
            </a:pPr>
            <a:endParaRPr lang="en-US" sz="2400" dirty="0"/>
          </a:p>
          <a:p>
            <a:pPr marL="566928" indent="-457200">
              <a:buAutoNum type="arabicPeriod" startAt="5"/>
            </a:pPr>
            <a:endParaRPr lang="en-US" sz="2400" dirty="0"/>
          </a:p>
          <a:p>
            <a:pPr marL="109728" indent="0">
              <a:buNone/>
            </a:pPr>
            <a:endParaRPr 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751" y="762000"/>
            <a:ext cx="6752249" cy="141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90800"/>
            <a:ext cx="672084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761926"/>
            <a:ext cx="6772275" cy="1867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93389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4525963"/>
          </a:xfrm>
        </p:spPr>
        <p:txBody>
          <a:bodyPr>
            <a:normAutofit/>
          </a:bodyPr>
          <a:lstStyle/>
          <a:p>
            <a:pPr marL="624078" indent="-514350">
              <a:buAutoNum type="arabicPeriod" startAt="8"/>
            </a:pPr>
            <a:r>
              <a:rPr lang="en-US" sz="2400" dirty="0"/>
              <a:t>Since this is our main loop, we wait a short while before we loop again. Under this is the setup and starting behavior: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009" y="1676400"/>
            <a:ext cx="5912991" cy="189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5989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sz="3000" b="1" dirty="0"/>
              <a:t>Technical requirements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/>
              <a:t>Two slotted speed sensor encoders. Search for slotted speed sensor, </a:t>
            </a:r>
            <a:r>
              <a:rPr lang="en-US" dirty="0" err="1"/>
              <a:t>Arduino</a:t>
            </a:r>
            <a:r>
              <a:rPr lang="en-US" dirty="0"/>
              <a:t> speed sensor, LM393 speed sensor, or the Photo Interrupter sensor module. Include the term 3.3 V to ensure its compatible. See the </a:t>
            </a:r>
            <a:r>
              <a:rPr lang="en-US" dirty="0" err="1"/>
              <a:t>The</a:t>
            </a:r>
            <a:r>
              <a:rPr lang="en-US" dirty="0"/>
              <a:t> encoders we are using section for images of these. 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/>
              <a:t>Long male-to-female jumper cables. 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/>
              <a:t>A ruler to measure the wheels' size on your robot – or better yet, calipers, if you can use them.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Encoders</a:t>
            </a:r>
          </a:p>
        </p:txBody>
      </p:sp>
    </p:spTree>
    <p:extLst>
      <p:ext uri="{BB962C8B-B14F-4D97-AF65-F5344CB8AC3E}">
        <p14:creationId xmlns:p14="http://schemas.microsoft.com/office/powerpoint/2010/main" val="2127351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pPr marL="624078" indent="-514350">
              <a:buFont typeface="+mj-lt"/>
              <a:buAutoNum type="arabicPeriod"/>
            </a:pPr>
            <a:r>
              <a:rPr lang="en-US" sz="2800" b="1" dirty="0"/>
              <a:t>Where machines use encoders</a:t>
            </a:r>
          </a:p>
          <a:p>
            <a:pPr marL="624078" indent="-514350">
              <a:buFont typeface="+mj-lt"/>
              <a:buAutoNum type="arabicPeriod"/>
            </a:pPr>
            <a:r>
              <a:rPr lang="en-US" sz="2800" b="1" dirty="0"/>
              <a:t>Types of encoders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Measuring the distance traveled with encoders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91" y="2359263"/>
            <a:ext cx="4757899" cy="372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7084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Encoding absolute or relative position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33" y="1604963"/>
            <a:ext cx="7324867" cy="441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2378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Encoding direction and speed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685800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11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Sending input positions to a servo motor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81033" y="1443286"/>
            <a:ext cx="7348567" cy="503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encoders we are using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874" y="1447800"/>
            <a:ext cx="5354526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2721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Preparing the encoders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5692918" cy="218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381000" y="3200400"/>
            <a:ext cx="8229600" cy="8382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/>
              <a:t>Lifting the Raspberry Pi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962400"/>
            <a:ext cx="534352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191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Attaching encoders to the robot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1295400"/>
            <a:ext cx="5553075" cy="526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90059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27199"/>
            <a:ext cx="3505200" cy="3558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07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Fitting the encoders onto the chassis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1"/>
            <a:ext cx="7296079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70553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Wiring the encoders to the Raspberry Pi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524000"/>
            <a:ext cx="745807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5050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4078" indent="-514350">
              <a:buFont typeface="+mj-lt"/>
              <a:buAutoNum type="arabicPeriod"/>
            </a:pPr>
            <a:r>
              <a:rPr lang="en-US" sz="2800" b="1" dirty="0"/>
              <a:t>Introducing logging</a:t>
            </a:r>
          </a:p>
          <a:p>
            <a:pPr>
              <a:buFont typeface="Wingdings" pitchFamily="2" charset="2"/>
              <a:buChar char="Ø"/>
            </a:pPr>
            <a:r>
              <a:rPr lang="en-US" sz="2800" b="1" dirty="0"/>
              <a:t> </a:t>
            </a:r>
            <a:r>
              <a:rPr lang="en-US" sz="2800" dirty="0"/>
              <a:t>Simple counting</a:t>
            </a:r>
          </a:p>
          <a:p>
            <a:pPr marL="681228" indent="-571500">
              <a:buFont typeface="+mj-lt"/>
              <a:buAutoNum type="romanLcPeriod"/>
            </a:pPr>
            <a:r>
              <a:rPr lang="en-US" sz="2400" dirty="0"/>
              <a:t>Let's make a file called test_encoders.py, starting with the usual robot classes, import and time, and adding logging:</a:t>
            </a:r>
            <a:endParaRPr lang="en-US" sz="24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Detecting the distance traveled in Python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080" y="3714750"/>
            <a:ext cx="492252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86907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943600"/>
          </a:xfrm>
        </p:spPr>
        <p:txBody>
          <a:bodyPr/>
          <a:lstStyle/>
          <a:p>
            <a:pPr marL="681228" indent="-571500">
              <a:buAutoNum type="romanLcPeriod" startAt="2"/>
            </a:pPr>
            <a:r>
              <a:rPr lang="en-US" dirty="0"/>
              <a:t>Next, we add an import for a GPIO Zero input device. We can use the pin it sets up to count our pulses:</a:t>
            </a:r>
          </a:p>
          <a:p>
            <a:pPr marL="681228" indent="-571500">
              <a:buAutoNum type="romanLcPeriod" startAt="2"/>
            </a:pPr>
            <a:endParaRPr lang="en-US" sz="1200" dirty="0"/>
          </a:p>
          <a:p>
            <a:pPr marL="681228" indent="-571500">
              <a:buAutoNum type="romanLcPeriod" startAt="2"/>
            </a:pPr>
            <a:endParaRPr lang="en-US" sz="1000" dirty="0"/>
          </a:p>
          <a:p>
            <a:pPr marL="681228" indent="-571500">
              <a:buAutoNum type="romanLcPeriod" startAt="2"/>
            </a:pPr>
            <a:endParaRPr lang="en-US" sz="1000" dirty="0"/>
          </a:p>
          <a:p>
            <a:pPr marL="681228" indent="-571500">
              <a:buAutoNum type="romanLcPeriod" startAt="2"/>
            </a:pPr>
            <a:endParaRPr lang="en-US" sz="1000" dirty="0"/>
          </a:p>
          <a:p>
            <a:pPr marL="681228" indent="-571500">
              <a:buAutoNum type="romanLcPeriod" startAt="2"/>
            </a:pPr>
            <a:endParaRPr lang="en-US" dirty="0"/>
          </a:p>
          <a:p>
            <a:pPr marL="681228" indent="-571500">
              <a:buAutoNum type="romanLcPeriod" startAt="2"/>
            </a:pPr>
            <a:r>
              <a:rPr lang="en-US" dirty="0"/>
              <a:t>The encoders generate pulses; we want to count them and track their state.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71675"/>
            <a:ext cx="580995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2" y="4117799"/>
            <a:ext cx="4929188" cy="1368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99812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96000"/>
          </a:xfrm>
        </p:spPr>
        <p:txBody>
          <a:bodyPr/>
          <a:lstStyle/>
          <a:p>
            <a:pPr marL="681228" indent="-571500">
              <a:buAutoNum type="romanLcPeriod" startAt="4"/>
            </a:pPr>
            <a:r>
              <a:rPr lang="en-US" dirty="0"/>
              <a:t>Still in the constructor, we need to set up the device and how we count pulses with it.</a:t>
            </a:r>
          </a:p>
          <a:p>
            <a:pPr marL="681228" indent="-571500">
              <a:buAutoNum type="romanLcPeriod" startAt="4"/>
            </a:pPr>
            <a:endParaRPr lang="en-US" sz="1400" dirty="0"/>
          </a:p>
          <a:p>
            <a:pPr marL="681228" indent="-571500">
              <a:buAutoNum type="romanLcPeriod" startAt="4"/>
            </a:pPr>
            <a:endParaRPr lang="en-US" dirty="0"/>
          </a:p>
          <a:p>
            <a:pPr marL="681228" indent="-571500">
              <a:buAutoNum type="romanLcPeriod" startAt="4"/>
            </a:pPr>
            <a:endParaRPr lang="en-US" sz="1600" dirty="0"/>
          </a:p>
          <a:p>
            <a:pPr marL="681228" indent="-571500">
              <a:buAutoNum type="romanLcPeriod" startAt="4"/>
            </a:pPr>
            <a:r>
              <a:rPr lang="en-US" dirty="0"/>
              <a:t>We need to define a </a:t>
            </a:r>
            <a:r>
              <a:rPr lang="en-US" dirty="0" err="1"/>
              <a:t>when_changed</a:t>
            </a:r>
            <a:r>
              <a:rPr lang="en-US" dirty="0"/>
              <a:t> method for our class to add one to pulse_ count.</a:t>
            </a:r>
          </a:p>
          <a:p>
            <a:pPr marL="681228" indent="-571500">
              <a:buAutoNum type="romanLcPeriod" startAt="4"/>
            </a:pPr>
            <a:endParaRPr lang="en-US" sz="1000" dirty="0"/>
          </a:p>
          <a:p>
            <a:pPr marL="681228" indent="-571500">
              <a:buAutoNum type="romanLcPeriod" startAt="4"/>
            </a:pPr>
            <a:endParaRPr lang="en-US" sz="1000" dirty="0"/>
          </a:p>
          <a:p>
            <a:pPr marL="681228" indent="-571500">
              <a:buAutoNum type="romanLcPeriod" startAt="4"/>
            </a:pPr>
            <a:endParaRPr lang="en-US" sz="1000" dirty="0"/>
          </a:p>
          <a:p>
            <a:pPr marL="681228" indent="-571500">
              <a:buAutoNum type="romanLcPeriod" startAt="4"/>
            </a:pPr>
            <a:endParaRPr lang="en-US" sz="1100" dirty="0"/>
          </a:p>
          <a:p>
            <a:pPr marL="681228" indent="-571500">
              <a:buAutoNum type="romanLcPeriod" startAt="4"/>
            </a:pPr>
            <a:r>
              <a:rPr lang="en-US" dirty="0"/>
              <a:t>We can set up our robot object and create an </a:t>
            </a:r>
            <a:r>
              <a:rPr lang="en-US" dirty="0" err="1"/>
              <a:t>EncoderCounter</a:t>
            </a:r>
            <a:r>
              <a:rPr lang="en-US" dirty="0"/>
              <a:t> for each side's sensor.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0"/>
            <a:ext cx="7009039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338513"/>
            <a:ext cx="5052261" cy="62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430" y="5029200"/>
            <a:ext cx="5084970" cy="10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57514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943600"/>
          </a:xfrm>
        </p:spPr>
        <p:txBody>
          <a:bodyPr/>
          <a:lstStyle/>
          <a:p>
            <a:pPr marL="681228" indent="-571500">
              <a:buAutoNum type="romanLcPeriod" startAt="7"/>
            </a:pPr>
            <a:r>
              <a:rPr lang="en-US" dirty="0"/>
              <a:t>To display values, instead of just using sleep, we loop, checking against an end time.</a:t>
            </a:r>
          </a:p>
          <a:p>
            <a:pPr marL="681228" indent="-571500">
              <a:buAutoNum type="romanLcPeriod" startAt="7"/>
            </a:pPr>
            <a:endParaRPr lang="en-US" dirty="0"/>
          </a:p>
          <a:p>
            <a:pPr marL="681228" indent="-571500">
              <a:buAutoNum type="romanLcPeriod" startAt="7"/>
            </a:pPr>
            <a:endParaRPr lang="en-US" dirty="0"/>
          </a:p>
          <a:p>
            <a:pPr marL="681228" indent="-571500">
              <a:buAutoNum type="romanLcPeriod" startAt="7"/>
            </a:pPr>
            <a:endParaRPr lang="en-US" dirty="0"/>
          </a:p>
          <a:p>
            <a:pPr marL="681228" indent="-571500">
              <a:buAutoNum type="romanLcPeriod" startAt="7"/>
            </a:pPr>
            <a:endParaRPr lang="en-US" dirty="0"/>
          </a:p>
          <a:p>
            <a:pPr marL="681228" indent="-571500">
              <a:buAutoNum type="romanLcPeriod" startAt="7"/>
            </a:pPr>
            <a:endParaRPr lang="en-US" dirty="0"/>
          </a:p>
          <a:p>
            <a:pPr marL="681228" indent="-571500">
              <a:buAutoNum type="romanLcPeriod" startAt="7"/>
            </a:pPr>
            <a:r>
              <a:rPr lang="en-US" dirty="0"/>
              <a:t>Since tight loops can cause things to break (such as GPIO Zero calling our code from a sensor thread), it should sleep a little too: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08355"/>
            <a:ext cx="6096000" cy="2101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334000"/>
            <a:ext cx="7174366" cy="942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949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Positioning a servo motor with the Raspberry Pi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558131"/>
            <a:ext cx="6324600" cy="4971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8013258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3726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Adding encoders to the Robot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Extracting the class</a:t>
            </a:r>
          </a:p>
          <a:p>
            <a:pPr marL="624078" indent="-514350">
              <a:buFont typeface="+mj-lt"/>
              <a:buAutoNum type="arabicPeriod"/>
            </a:pPr>
            <a:r>
              <a:rPr lang="en-US" sz="2400" dirty="0"/>
              <a:t>Let's start by adding the imports and class declaration. </a:t>
            </a:r>
          </a:p>
          <a:p>
            <a:pPr marL="624078" indent="-514350">
              <a:buFont typeface="+mj-lt"/>
              <a:buAutoNum type="arabicPeriod"/>
            </a:pPr>
            <a:endParaRPr lang="en-US" sz="2400" b="1" dirty="0"/>
          </a:p>
          <a:p>
            <a:pPr marL="624078" indent="-514350">
              <a:buFont typeface="+mj-lt"/>
              <a:buAutoNum type="arabicPeriod"/>
            </a:pPr>
            <a:endParaRPr lang="en-US" sz="2400" b="1" dirty="0"/>
          </a:p>
          <a:p>
            <a:pPr marL="624078" indent="-514350">
              <a:buFont typeface="+mj-lt"/>
              <a:buAutoNum type="arabicPeriod"/>
            </a:pPr>
            <a:endParaRPr lang="en-US" sz="2400" b="1" dirty="0"/>
          </a:p>
          <a:p>
            <a:pPr marL="624078" indent="-514350">
              <a:buFont typeface="+mj-lt"/>
              <a:buAutoNum type="arabicPeriod"/>
            </a:pPr>
            <a:endParaRPr lang="en-US" sz="1400" b="1" dirty="0"/>
          </a:p>
          <a:p>
            <a:pPr marL="624078" indent="-514350">
              <a:buFont typeface="+mj-lt"/>
              <a:buAutoNum type="arabicPeriod"/>
            </a:pPr>
            <a:r>
              <a:rPr lang="en-US" sz="2400" dirty="0"/>
              <a:t>I'm adding a direction member to account for reversing:</a:t>
            </a:r>
            <a:endParaRPr lang="en-US" sz="2400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43" y="2743200"/>
            <a:ext cx="5259657" cy="134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307" y="4876800"/>
            <a:ext cx="3682093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13820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867400"/>
          </a:xfrm>
        </p:spPr>
        <p:txBody>
          <a:bodyPr>
            <a:normAutofit/>
          </a:bodyPr>
          <a:lstStyle/>
          <a:p>
            <a:pPr marL="624078" indent="-514350">
              <a:buAutoNum type="arabicPeriod" startAt="3"/>
            </a:pPr>
            <a:r>
              <a:rPr lang="en-US" sz="2400" dirty="0"/>
              <a:t>The constructor (__</a:t>
            </a:r>
            <a:r>
              <a:rPr lang="en-US" sz="2400" dirty="0" err="1"/>
              <a:t>init</a:t>
            </a:r>
            <a:r>
              <a:rPr lang="en-US" sz="2400" dirty="0"/>
              <a:t>__) is finished by setting up the device and assigning a </a:t>
            </a:r>
            <a:r>
              <a:rPr lang="en-US" sz="2400" dirty="0" err="1"/>
              <a:t>when_changed</a:t>
            </a:r>
            <a:r>
              <a:rPr lang="en-US" sz="2400" dirty="0"/>
              <a:t> handler:</a:t>
            </a:r>
          </a:p>
          <a:p>
            <a:pPr marL="624078" indent="-514350">
              <a:buAutoNum type="arabicPeriod" startAt="3"/>
            </a:pPr>
            <a:endParaRPr lang="en-US" sz="2400" dirty="0"/>
          </a:p>
          <a:p>
            <a:pPr marL="624078" indent="-514350">
              <a:buAutoNum type="arabicPeriod" startAt="3"/>
            </a:pPr>
            <a:endParaRPr lang="en-US" sz="1000" dirty="0"/>
          </a:p>
          <a:p>
            <a:pPr marL="624078" indent="-514350">
              <a:buAutoNum type="arabicPeriod" startAt="3"/>
            </a:pPr>
            <a:r>
              <a:rPr lang="en-US" sz="2400" dirty="0"/>
              <a:t>Our </a:t>
            </a:r>
            <a:r>
              <a:rPr lang="en-US" sz="2400" dirty="0" err="1"/>
              <a:t>when_changed</a:t>
            </a:r>
            <a:r>
              <a:rPr lang="en-US" sz="2400" dirty="0"/>
              <a:t> handler should add the direction instead of 1, so it can count up or down:</a:t>
            </a:r>
          </a:p>
          <a:p>
            <a:pPr marL="624078" indent="-514350">
              <a:buAutoNum type="arabicPeriod" startAt="3"/>
            </a:pPr>
            <a:endParaRPr lang="en-US" sz="2400" dirty="0"/>
          </a:p>
          <a:p>
            <a:pPr marL="624078" indent="-514350">
              <a:buAutoNum type="arabicPeriod" startAt="3"/>
            </a:pPr>
            <a:endParaRPr lang="en-US" sz="1400" dirty="0"/>
          </a:p>
          <a:p>
            <a:pPr marL="624078" indent="-514350">
              <a:buAutoNum type="arabicPeriod" startAt="3"/>
            </a:pPr>
            <a:r>
              <a:rPr lang="en-US" sz="2400" dirty="0"/>
              <a:t>We should also have a method to set this direction.</a:t>
            </a:r>
          </a:p>
          <a:p>
            <a:pPr marL="624078" indent="-514350">
              <a:buAutoNum type="arabicPeriod" startAt="3"/>
            </a:pPr>
            <a:endParaRPr lang="en-US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482" y="1676400"/>
            <a:ext cx="7417118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490913"/>
            <a:ext cx="6324502" cy="62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953000"/>
            <a:ext cx="756347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33493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4525963"/>
          </a:xfrm>
        </p:spPr>
        <p:txBody>
          <a:bodyPr>
            <a:normAutofit/>
          </a:bodyPr>
          <a:lstStyle/>
          <a:p>
            <a:pPr marL="624078" indent="-514350">
              <a:buAutoNum type="arabicPeriod" startAt="6"/>
            </a:pPr>
            <a:r>
              <a:rPr lang="en-US" sz="2400" dirty="0"/>
              <a:t>A reset method means we can handle restarting counters between movements:</a:t>
            </a:r>
          </a:p>
          <a:p>
            <a:pPr marL="624078" indent="-514350">
              <a:buAutoNum type="arabicPeriod" startAt="6"/>
            </a:pPr>
            <a:endParaRPr lang="en-US" sz="2400" b="1" dirty="0"/>
          </a:p>
          <a:p>
            <a:pPr marL="624078" indent="-514350">
              <a:buAutoNum type="arabicPeriod" startAt="6"/>
            </a:pPr>
            <a:endParaRPr lang="en-US" sz="1400" b="1" dirty="0"/>
          </a:p>
          <a:p>
            <a:pPr marL="624078" indent="-514350">
              <a:buAutoNum type="arabicPeriod" startAt="6"/>
            </a:pPr>
            <a:r>
              <a:rPr lang="en-US" sz="2400" dirty="0"/>
              <a:t>For cleanup, we need a way to stop the counters so that they don't call the handler again:</a:t>
            </a:r>
            <a:endParaRPr lang="en-US" sz="2400" b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401" y="1219200"/>
            <a:ext cx="4001599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3200"/>
            <a:ext cx="3911856" cy="61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1276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4525963"/>
          </a:xfrm>
        </p:spPr>
        <p:txBody>
          <a:bodyPr/>
          <a:lstStyle/>
          <a:p>
            <a:r>
              <a:rPr lang="en-US" b="1" dirty="0"/>
              <a:t>Adding the device to the Robot object</a:t>
            </a:r>
          </a:p>
          <a:p>
            <a:pPr marL="624078" indent="-514350">
              <a:buFont typeface="+mj-lt"/>
              <a:buAutoNum type="arabicPeriod"/>
            </a:pPr>
            <a:r>
              <a:rPr lang="en-US" sz="2400" dirty="0"/>
              <a:t>Start by importing </a:t>
            </a:r>
            <a:r>
              <a:rPr lang="en-US" sz="2400" dirty="0" err="1"/>
              <a:t>EncoderCounter</a:t>
            </a:r>
            <a:r>
              <a:rPr lang="en-US" sz="2400" dirty="0"/>
              <a:t>:</a:t>
            </a:r>
          </a:p>
          <a:p>
            <a:pPr marL="624078" indent="-514350">
              <a:buFont typeface="+mj-lt"/>
              <a:buAutoNum type="arabicPeriod"/>
            </a:pPr>
            <a:endParaRPr lang="en-US" sz="2400" dirty="0"/>
          </a:p>
          <a:p>
            <a:pPr marL="624078" indent="-514350">
              <a:buFont typeface="+mj-lt"/>
              <a:buAutoNum type="arabicPeriod"/>
            </a:pPr>
            <a:endParaRPr lang="en-US" sz="2400" dirty="0"/>
          </a:p>
          <a:p>
            <a:pPr marL="624078" indent="-514350">
              <a:buFont typeface="+mj-lt"/>
              <a:buAutoNum type="arabicPeriod"/>
            </a:pPr>
            <a:endParaRPr lang="en-US" sz="1200" dirty="0"/>
          </a:p>
          <a:p>
            <a:pPr marL="624078" indent="-514350">
              <a:buFont typeface="+mj-lt"/>
              <a:buAutoNum type="arabicPeriod"/>
            </a:pPr>
            <a:r>
              <a:rPr lang="en-US" sz="2400" dirty="0"/>
              <a:t>In the __</a:t>
            </a:r>
            <a:r>
              <a:rPr lang="en-US" sz="2400" dirty="0" err="1"/>
              <a:t>init</a:t>
            </a:r>
            <a:r>
              <a:rPr lang="en-US" sz="2400" dirty="0"/>
              <a:t>__ constructor method, we need to set up left and right encoders.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09700"/>
            <a:ext cx="5949616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67075"/>
            <a:ext cx="733806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6324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03237"/>
            <a:ext cx="8229600" cy="4525963"/>
          </a:xfrm>
        </p:spPr>
        <p:txBody>
          <a:bodyPr>
            <a:normAutofit/>
          </a:bodyPr>
          <a:lstStyle/>
          <a:p>
            <a:pPr marL="624078" indent="-514350">
              <a:buAutoNum type="arabicPeriod" startAt="3"/>
            </a:pPr>
            <a:r>
              <a:rPr lang="en-US" sz="2400" dirty="0"/>
              <a:t>To make sure that the code cleans up encoder handlers when our Robot object has stopped, we call the encoder's stop methods in the </a:t>
            </a:r>
            <a:r>
              <a:rPr lang="en-US" sz="2400" dirty="0" err="1"/>
              <a:t>stop_all</a:t>
            </a:r>
            <a:r>
              <a:rPr lang="en-US" sz="2400" dirty="0"/>
              <a:t> method: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05" y="2133600"/>
            <a:ext cx="690629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0054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ticks into millimeters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7755348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906" y="5029200"/>
            <a:ext cx="2121694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3392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943600"/>
          </a:xfrm>
        </p:spPr>
        <p:txBody>
          <a:bodyPr>
            <a:normAutofit/>
          </a:bodyPr>
          <a:lstStyle/>
          <a:p>
            <a:pPr marL="624078" indent="-514350">
              <a:buFont typeface="+mj-lt"/>
              <a:buAutoNum type="arabicPeriod"/>
            </a:pPr>
            <a:r>
              <a:rPr lang="en-US" sz="2400" dirty="0"/>
              <a:t>Make a new file called test_distance_travelled.py.</a:t>
            </a:r>
          </a:p>
          <a:p>
            <a:pPr marL="624078" indent="-514350">
              <a:buFont typeface="+mj-lt"/>
              <a:buAutoNum type="arabicPeriod"/>
            </a:pPr>
            <a:endParaRPr lang="en-US" sz="2400" dirty="0"/>
          </a:p>
          <a:p>
            <a:pPr marL="624078" indent="-514350">
              <a:buFont typeface="+mj-lt"/>
              <a:buAutoNum type="arabicPeriod"/>
            </a:pPr>
            <a:endParaRPr lang="en-US" sz="2400" dirty="0"/>
          </a:p>
          <a:p>
            <a:pPr marL="624078" indent="-514350">
              <a:buFont typeface="+mj-lt"/>
              <a:buAutoNum type="arabicPeriod"/>
            </a:pPr>
            <a:endParaRPr lang="en-US" sz="1400" dirty="0"/>
          </a:p>
          <a:p>
            <a:pPr marL="624078" indent="-514350">
              <a:buFont typeface="+mj-lt"/>
              <a:buAutoNum type="arabicPeriod"/>
            </a:pPr>
            <a:endParaRPr lang="en-US" sz="2400" dirty="0"/>
          </a:p>
          <a:p>
            <a:pPr marL="566928" indent="-457200">
              <a:buFont typeface="+mj-lt"/>
              <a:buAutoNum type="arabicPeriod"/>
            </a:pPr>
            <a:r>
              <a:rPr lang="en-US" sz="2400" dirty="0"/>
              <a:t>Next, we define our constants – the wheel's diameter and the number of ticks per revolution.</a:t>
            </a:r>
          </a:p>
          <a:p>
            <a:pPr marL="566928" indent="-457200">
              <a:buFont typeface="+mj-lt"/>
              <a:buAutoNum type="arabicPeriod"/>
            </a:pPr>
            <a:endParaRPr lang="en-US" sz="2400" dirty="0"/>
          </a:p>
          <a:p>
            <a:pPr marL="566928" indent="-457200">
              <a:buFont typeface="+mj-lt"/>
              <a:buAutoNum type="arabicPeriod"/>
            </a:pPr>
            <a:endParaRPr lang="en-US" sz="2400" dirty="0"/>
          </a:p>
          <a:p>
            <a:pPr marL="566928" indent="-457200">
              <a:buFont typeface="+mj-lt"/>
              <a:buAutoNum type="arabicPeriod"/>
            </a:pPr>
            <a:endParaRPr lang="en-US" sz="2400" dirty="0"/>
          </a:p>
          <a:p>
            <a:pPr marL="566928" indent="-457200">
              <a:buFont typeface="+mj-lt"/>
              <a:buAutoNum type="arabicPeriod"/>
            </a:pPr>
            <a:r>
              <a:rPr lang="en-US" sz="2400" dirty="0"/>
              <a:t>Create a function to convert the ticks counted into a distance.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28687"/>
            <a:ext cx="7253481" cy="135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73" y="3209925"/>
            <a:ext cx="4208327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257800"/>
            <a:ext cx="730764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69699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03237"/>
            <a:ext cx="8229600" cy="4525963"/>
          </a:xfrm>
        </p:spPr>
        <p:txBody>
          <a:bodyPr>
            <a:normAutofit/>
          </a:bodyPr>
          <a:lstStyle/>
          <a:p>
            <a:pPr marL="624078" indent="-514350">
              <a:buAutoNum type="arabicPeriod" startAt="4"/>
            </a:pPr>
            <a:r>
              <a:rPr lang="en-US" sz="2400" dirty="0"/>
              <a:t>Next, we define our robot, set up a stop time, and start the motors:</a:t>
            </a:r>
          </a:p>
          <a:p>
            <a:pPr marL="624078" indent="-514350">
              <a:buAutoNum type="arabicPeriod" startAt="4"/>
            </a:pPr>
            <a:endParaRPr lang="en-US" sz="2400" dirty="0"/>
          </a:p>
          <a:p>
            <a:pPr marL="624078" indent="-514350">
              <a:buAutoNum type="arabicPeriod" startAt="4"/>
            </a:pPr>
            <a:endParaRPr lang="en-US" sz="3200" dirty="0"/>
          </a:p>
          <a:p>
            <a:pPr marL="624078" indent="-514350">
              <a:buAutoNum type="arabicPeriod" startAt="4"/>
            </a:pPr>
            <a:endParaRPr lang="en-US" sz="2400" dirty="0"/>
          </a:p>
          <a:p>
            <a:pPr marL="624078" indent="-514350">
              <a:buAutoNum type="arabicPeriod" startAt="4"/>
            </a:pPr>
            <a:endParaRPr lang="en-US" sz="2400" dirty="0"/>
          </a:p>
          <a:p>
            <a:pPr marL="624078" indent="-514350">
              <a:buAutoNum type="arabicPeriod" startAt="4"/>
            </a:pPr>
            <a:r>
              <a:rPr lang="en-US" sz="2400" dirty="0"/>
              <a:t>In the loop, we display the distance by calling </a:t>
            </a:r>
            <a:r>
              <a:rPr lang="en-US" sz="2400" dirty="0" err="1"/>
              <a:t>ticks_to_mm</a:t>
            </a:r>
            <a:r>
              <a:rPr lang="en-US" sz="2400" dirty="0"/>
              <a:t> on the pulse counts: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7" y="1295400"/>
            <a:ext cx="5472113" cy="1698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09" y="3886200"/>
            <a:ext cx="7056291" cy="1338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78189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905000"/>
            <a:ext cx="81407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511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1769" y="838200"/>
            <a:ext cx="8431231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715000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b="1" dirty="0"/>
              <a:t>Unit 1:</a:t>
            </a:r>
          </a:p>
          <a:p>
            <a:pPr marL="109728" indent="0">
              <a:buNone/>
            </a:pPr>
            <a:r>
              <a:rPr lang="en-US" dirty="0"/>
              <a:t>Chapter 1 and 2</a:t>
            </a:r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r>
              <a:rPr lang="en-US" b="1" dirty="0"/>
              <a:t>Unit 2:</a:t>
            </a:r>
          </a:p>
          <a:p>
            <a:pPr marL="109728" indent="0">
              <a:buNone/>
            </a:pPr>
            <a:r>
              <a:rPr lang="en-US" dirty="0"/>
              <a:t>Chapter 6, 9 and 14</a:t>
            </a:r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r>
              <a:rPr lang="en-US" b="1" dirty="0"/>
              <a:t>Unit 3:</a:t>
            </a:r>
          </a:p>
          <a:p>
            <a:pPr marL="109728" indent="0">
              <a:buNone/>
            </a:pPr>
            <a:r>
              <a:rPr lang="en-US" dirty="0"/>
              <a:t>Chapter 8,10 and 11</a:t>
            </a:r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r>
              <a:rPr lang="en-US" b="1" dirty="0"/>
              <a:t>Unit 4:</a:t>
            </a:r>
          </a:p>
          <a:p>
            <a:pPr marL="109728" indent="0">
              <a:buNone/>
            </a:pPr>
            <a:r>
              <a:rPr lang="en-US" dirty="0"/>
              <a:t>Chapter 14 and 15</a:t>
            </a:r>
          </a:p>
        </p:txBody>
      </p:sp>
    </p:spTree>
    <p:extLst>
      <p:ext uri="{BB962C8B-B14F-4D97-AF65-F5344CB8AC3E}">
        <p14:creationId xmlns:p14="http://schemas.microsoft.com/office/powerpoint/2010/main" val="250258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code for turning a servo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Let's make some test code to move a servo to a position typed by the user in degrees. Put this code in servo_type_position.py:</a:t>
            </a:r>
          </a:p>
          <a:p>
            <a:pPr>
              <a:buNone/>
            </a:pPr>
            <a:endParaRPr lang="en-US" sz="2000" dirty="0"/>
          </a:p>
          <a:p>
            <a:pPr marL="566928" indent="-45720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dirty="0" err="1"/>
              <a:t>Raspi_MotorHAT</a:t>
            </a:r>
            <a:r>
              <a:rPr lang="en-US" sz="2000" dirty="0"/>
              <a:t> library we are using for the robot has a PWM module, which we import and create an object to manage.</a:t>
            </a:r>
          </a:p>
          <a:p>
            <a:pPr marL="566928" indent="-457200">
              <a:buFont typeface="+mj-lt"/>
              <a:buAutoNum type="arabicPeriod"/>
            </a:pPr>
            <a:endParaRPr lang="en-US" sz="2000" dirty="0"/>
          </a:p>
          <a:p>
            <a:pPr marL="566928" indent="-457200">
              <a:buFont typeface="+mj-lt"/>
              <a:buAutoNum type="arabicPeriod"/>
            </a:pPr>
            <a:endParaRPr lang="en-US" sz="2000" dirty="0"/>
          </a:p>
          <a:p>
            <a:pPr marL="566928" indent="-457200">
              <a:buFont typeface="+mj-lt"/>
              <a:buAutoNum type="arabicPeriod"/>
            </a:pPr>
            <a:r>
              <a:rPr lang="en-US" sz="2000" dirty="0"/>
              <a:t>We must specify the address when setting up the PWM device.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3804428"/>
            <a:ext cx="7315200" cy="615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4895850"/>
            <a:ext cx="245677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189943BA8E3545AD4191DF7685B505" ma:contentTypeVersion="16" ma:contentTypeDescription="Create a new document." ma:contentTypeScope="" ma:versionID="26db08fa9c99350a9edbac23469dbbf9">
  <xsd:schema xmlns:xsd="http://www.w3.org/2001/XMLSchema" xmlns:xs="http://www.w3.org/2001/XMLSchema" xmlns:p="http://schemas.microsoft.com/office/2006/metadata/properties" xmlns:ns2="0363924c-1432-4c90-b630-3516fc4af79f" xmlns:ns3="cd0fea8b-91ae-4b8b-a9f7-ecc4bd900f26" targetNamespace="http://schemas.microsoft.com/office/2006/metadata/properties" ma:root="true" ma:fieldsID="165f7a42c0042eb42e6258843fd649c1" ns2:_="" ns3:_="">
    <xsd:import namespace="0363924c-1432-4c90-b630-3516fc4af79f"/>
    <xsd:import namespace="cd0fea8b-91ae-4b8b-a9f7-ecc4bd900f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CSVfil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63924c-1432-4c90-b630-3516fc4af7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3dd8ad4f-cc15-4810-85dc-b5f6d8699e7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CSVfile" ma:index="20" nillable="true" ma:displayName="CSV file" ma:description="https://www.kaggle.com/datasets/vikasukani/parkinsons-disease-data-set" ma:format="Hyperlink" ma:internalName="CSVfil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fea8b-91ae-4b8b-a9f7-ecc4bd900f2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4bcc49f2-7324-436b-a960-562509b5cfb2}" ma:internalName="TaxCatchAll" ma:showField="CatchAllData" ma:web="cd0fea8b-91ae-4b8b-a9f7-ecc4bd900f2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d0fea8b-91ae-4b8b-a9f7-ecc4bd900f26" xsi:nil="true"/>
    <lcf76f155ced4ddcb4097134ff3c332f xmlns="0363924c-1432-4c90-b630-3516fc4af79f">
      <Terms xmlns="http://schemas.microsoft.com/office/infopath/2007/PartnerControls"/>
    </lcf76f155ced4ddcb4097134ff3c332f>
    <CSVfile xmlns="0363924c-1432-4c90-b630-3516fc4af79f">
      <Url xsi:nil="true"/>
      <Description xsi:nil="true"/>
    </CSVfile>
  </documentManagement>
</p:properties>
</file>

<file path=customXml/itemProps1.xml><?xml version="1.0" encoding="utf-8"?>
<ds:datastoreItem xmlns:ds="http://schemas.openxmlformats.org/officeDocument/2006/customXml" ds:itemID="{50F8D5AA-E8A5-4C03-B568-B5BCB7B725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63924c-1432-4c90-b630-3516fc4af79f"/>
    <ds:schemaRef ds:uri="cd0fea8b-91ae-4b8b-a9f7-ecc4bd900f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72B41-7B46-466C-8ACB-00C9F96D01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EB7D2F-2BF7-4A8E-A227-CA15CA6C108B}">
  <ds:schemaRefs>
    <ds:schemaRef ds:uri="http://schemas.microsoft.com/office/2006/metadata/properties"/>
    <ds:schemaRef ds:uri="http://schemas.microsoft.com/office/infopath/2007/PartnerControls"/>
    <ds:schemaRef ds:uri="48752209-3751-45e1-96ac-cda98d6fd7b4"/>
    <ds:schemaRef ds:uri="fa833491-47ca-4c6c-b3cc-d3f4c7e3bbb3"/>
    <ds:schemaRef ds:uri="cd0fea8b-91ae-4b8b-a9f7-ecc4bd900f26"/>
    <ds:schemaRef ds:uri="0363924c-1432-4c90-b630-3516fc4af79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227</TotalTime>
  <Words>1473</Words>
  <Application>Microsoft Office PowerPoint</Application>
  <PresentationFormat>On-screen Show (4:3)</PresentationFormat>
  <Paragraphs>250</Paragraphs>
  <Slides>80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Concourse</vt:lpstr>
      <vt:lpstr>UNIT 3</vt:lpstr>
      <vt:lpstr>Technical requirements</vt:lpstr>
      <vt:lpstr>What are servo motors?</vt:lpstr>
      <vt:lpstr>PowerPoint Presentation</vt:lpstr>
      <vt:lpstr>Looking inside a servo</vt:lpstr>
      <vt:lpstr>Sending input positions to a servo motor</vt:lpstr>
      <vt:lpstr>Positioning a servo motor with the Raspberry Pi</vt:lpstr>
      <vt:lpstr>PowerPoint Presentation</vt:lpstr>
      <vt:lpstr>Writing code for turning a servo</vt:lpstr>
      <vt:lpstr>PowerPoint Presentation</vt:lpstr>
      <vt:lpstr>PowerPoint Presentation</vt:lpstr>
      <vt:lpstr>PowerPoint Presentation</vt:lpstr>
      <vt:lpstr>Controlling DC motors and servo motors</vt:lpstr>
      <vt:lpstr>Adding a pan and tilt mechanism</vt:lpstr>
      <vt:lpstr>PowerPoint Presentation</vt:lpstr>
      <vt:lpstr>Building the kit</vt:lpstr>
      <vt:lpstr>PowerPoint Presentation</vt:lpstr>
      <vt:lpstr>PowerPoint Presentation</vt:lpstr>
      <vt:lpstr>PowerPoint Presentation</vt:lpstr>
      <vt:lpstr>PowerPoint Presentation</vt:lpstr>
      <vt:lpstr>Attaching the pan and tilt mechanism to the robot</vt:lpstr>
      <vt:lpstr>PowerPoint Presentation</vt:lpstr>
      <vt:lpstr>Distance Sensors </vt:lpstr>
      <vt:lpstr>Choosing between optical and ultrasonic sensors</vt:lpstr>
      <vt:lpstr>Optical sensors</vt:lpstr>
      <vt:lpstr>Ultrasonic sensors</vt:lpstr>
      <vt:lpstr>Logic levels and shifting</vt:lpstr>
      <vt:lpstr>PowerPoint Presentation</vt:lpstr>
      <vt:lpstr>Why use two sensors?</vt:lpstr>
      <vt:lpstr>Attaching and reading an ultrasonic sensor</vt:lpstr>
      <vt:lpstr>Securing the sensors to the robot</vt:lpstr>
      <vt:lpstr>PowerPoint Presentation</vt:lpstr>
      <vt:lpstr>PowerPoint Presentation</vt:lpstr>
      <vt:lpstr>PowerPoint Presentation</vt:lpstr>
      <vt:lpstr>Adding a power switch</vt:lpstr>
      <vt:lpstr>PowerPoint Presentation</vt:lpstr>
      <vt:lpstr>Wiring the distance sensors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Avoiding walls – writing a script to avoid obstacles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Encoders</vt:lpstr>
      <vt:lpstr>Measuring the distance traveled with encoders</vt:lpstr>
      <vt:lpstr>Encoding absolute or relative position</vt:lpstr>
      <vt:lpstr>Encoding direction and speed</vt:lpstr>
      <vt:lpstr>The encoders we are using</vt:lpstr>
      <vt:lpstr>Preparing the encoders</vt:lpstr>
      <vt:lpstr>Attaching encoders to the robot</vt:lpstr>
      <vt:lpstr>PowerPoint Presentation</vt:lpstr>
      <vt:lpstr>Fitting the encoders onto the chassis</vt:lpstr>
      <vt:lpstr>Wiring the encoders to the Raspberry Pi</vt:lpstr>
      <vt:lpstr>Detecting the distance traveled in Python</vt:lpstr>
      <vt:lpstr>PowerPoint Presentation</vt:lpstr>
      <vt:lpstr>PowerPoint Presentation</vt:lpstr>
      <vt:lpstr>PowerPoint Presentation</vt:lpstr>
      <vt:lpstr>PowerPoint Presentation</vt:lpstr>
      <vt:lpstr>Adding encoders to the Robot object</vt:lpstr>
      <vt:lpstr>PowerPoint Presentation</vt:lpstr>
      <vt:lpstr>PowerPoint Presentation</vt:lpstr>
      <vt:lpstr>PowerPoint Presentation</vt:lpstr>
      <vt:lpstr>PowerPoint Presentation</vt:lpstr>
      <vt:lpstr>Turning ticks into millimeters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3</dc:title>
  <dc:creator>Xyz</dc:creator>
  <cp:lastModifiedBy>admin</cp:lastModifiedBy>
  <cp:revision>46</cp:revision>
  <dcterms:created xsi:type="dcterms:W3CDTF">2006-08-16T00:00:00Z</dcterms:created>
  <dcterms:modified xsi:type="dcterms:W3CDTF">2024-04-05T05:54:21Z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0x010100F4189943BA8E3545AD4191DF7685B505</vt:lpwstr>
  </property>
  <property fmtid="{D5CDD505-2E9C-101B-9397-08002B2CF9AE}" pid="3" name="MediaServiceImageTags">
    <vt:lpwstr/>
  </property>
</Properties>
</file>